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3" r:id="rId8"/>
    <p:sldId id="265" r:id="rId9"/>
    <p:sldId id="266" r:id="rId10"/>
    <p:sldId id="267" r:id="rId11"/>
    <p:sldId id="268" r:id="rId12"/>
    <p:sldId id="264"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0" r:id="rId28"/>
    <p:sldId id="283" r:id="rId29"/>
    <p:sldId id="284" r:id="rId30"/>
    <p:sldId id="285" r:id="rId31"/>
    <p:sldId id="286" r:id="rId32"/>
    <p:sldId id="287" r:id="rId33"/>
    <p:sldId id="288" r:id="rId34"/>
    <p:sldId id="292" r:id="rId35"/>
    <p:sldId id="289" r:id="rId36"/>
    <p:sldId id="291" r:id="rId37"/>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457200" y="6356520"/>
            <a:ext cx="2133360" cy="364680"/>
          </a:xfrm>
          <a:prstGeom prst="rect">
            <a:avLst/>
          </a:prstGeom>
        </p:spPr>
        <p:txBody>
          <a:bodyPr anchor="ctr">
            <a:noAutofit/>
          </a:bodyPr>
          <a:lstStyle/>
          <a:p>
            <a:pPr>
              <a:lnSpc>
                <a:spcPct val="100000"/>
              </a:lnSpc>
            </a:pPr>
            <a:fld id="{E3B17FAC-D655-482F-86E0-196D5F32C0D3}" type="datetime">
              <a:rPr lang="en-US" sz="1200" b="0" strike="noStrike" spc="-1">
                <a:solidFill>
                  <a:srgbClr val="8B8B8B"/>
                </a:solidFill>
                <a:latin typeface="Calibri"/>
              </a:rPr>
              <a:t>3/14/2025</a:t>
            </a:fld>
            <a:endParaRPr lang="en-US" sz="1200" b="0" strike="noStrike" spc="-1">
              <a:latin typeface="Times New Roman"/>
            </a:endParaRPr>
          </a:p>
        </p:txBody>
      </p:sp>
      <p:sp>
        <p:nvSpPr>
          <p:cNvPr id="6" name="PlaceHolder 2"/>
          <p:cNvSpPr>
            <a:spLocks noGrp="1"/>
          </p:cNvSpPr>
          <p:nvPr>
            <p:ph type="ftr"/>
          </p:nvPr>
        </p:nvSpPr>
        <p:spPr>
          <a:xfrm>
            <a:off x="3124080" y="6356520"/>
            <a:ext cx="2895120" cy="364680"/>
          </a:xfrm>
          <a:prstGeom prst="rect">
            <a:avLst/>
          </a:prstGeom>
        </p:spPr>
        <p:txBody>
          <a:bodyPr anchor="ctr">
            <a:noAutofit/>
          </a:bodyPr>
          <a:lstStyle/>
          <a:p>
            <a:endParaRPr lang="en-US" sz="2400" b="0" strike="noStrike" spc="-1">
              <a:latin typeface="Times New Roman"/>
            </a:endParaRPr>
          </a:p>
        </p:txBody>
      </p:sp>
      <p:sp>
        <p:nvSpPr>
          <p:cNvPr id="2"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26A11CFB-6877-422F-A312-59434D716F45}" type="slidenum">
              <a:rPr lang="en-US" sz="1200" b="0" strike="noStrike" spc="-1">
                <a:solidFill>
                  <a:srgbClr val="8B8B8B"/>
                </a:solidFill>
                <a:latin typeface="Calibri"/>
              </a:rPr>
              <a:t>‹#›</a:t>
            </a:fld>
            <a:endParaRPr lang="en-US" sz="1200" b="0" strike="noStrike" spc="-1">
              <a:latin typeface="Times New Roman"/>
            </a:endParaRPr>
          </a:p>
        </p:txBody>
      </p:sp>
      <p:sp>
        <p:nvSpPr>
          <p:cNvPr id="3" name="PlaceHolder 4"/>
          <p:cNvSpPr>
            <a:spLocks noGrp="1"/>
          </p:cNvSpPr>
          <p:nvPr>
            <p:ph type="title"/>
          </p:nvPr>
        </p:nvSpPr>
        <p:spPr>
          <a:xfrm>
            <a:off x="457200" y="273600"/>
            <a:ext cx="8229240" cy="1144800"/>
          </a:xfrm>
          <a:prstGeom prst="rect">
            <a:avLst/>
          </a:prstGeom>
        </p:spPr>
        <p:txBody>
          <a:bodyPr lIns="0" tIns="0" rIns="0" bIns="0" anchor="ctr">
            <a:noAutofit/>
          </a:bodyPr>
          <a:lstStyle/>
          <a:p>
            <a:r>
              <a:rPr lang="en-US" sz="1800" b="0" strike="noStrike" spc="-1">
                <a:solidFill>
                  <a:srgbClr val="000000"/>
                </a:solidFill>
                <a:latin typeface="Calibri"/>
              </a:rPr>
              <a:t>Click to edit the title text format</a:t>
            </a: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CDE5">
            <a:alpha val="73000"/>
          </a:srgbClr>
        </a:solidFill>
        <a:effectLst/>
      </p:bgPr>
    </p:bg>
    <p:spTree>
      <p:nvGrpSpPr>
        <p:cNvPr id="1" name=""/>
        <p:cNvGrpSpPr/>
        <p:nvPr/>
      </p:nvGrpSpPr>
      <p:grpSpPr>
        <a:xfrm>
          <a:off x="0" y="0"/>
          <a:ext cx="0" cy="0"/>
          <a:chOff x="0" y="0"/>
          <a:chExt cx="0" cy="0"/>
        </a:xfrm>
      </p:grpSpPr>
      <p:sp>
        <p:nvSpPr>
          <p:cNvPr id="41" name="CustomShape 1"/>
          <p:cNvSpPr/>
          <p:nvPr/>
        </p:nvSpPr>
        <p:spPr>
          <a:xfrm>
            <a:off x="1405800" y="1371600"/>
            <a:ext cx="569808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a:solidFill>
                  <a:srgbClr val="000000"/>
                </a:solidFill>
                <a:latin typeface="Calibri"/>
              </a:rPr>
              <a:t>Atomic Physics – Wave Particle Duality</a:t>
            </a:r>
            <a:endParaRPr lang="en-US" sz="28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7E4BD">
            <a:alpha val="73000"/>
          </a:srgbClr>
        </a:solidFill>
        <a:effectLst/>
      </p:bgPr>
    </p:bg>
    <p:spTree>
      <p:nvGrpSpPr>
        <p:cNvPr id="1" name=""/>
        <p:cNvGrpSpPr/>
        <p:nvPr/>
      </p:nvGrpSpPr>
      <p:grpSpPr>
        <a:xfrm>
          <a:off x="0" y="0"/>
          <a:ext cx="0" cy="0"/>
          <a:chOff x="0" y="0"/>
          <a:chExt cx="0" cy="0"/>
        </a:xfrm>
      </p:grpSpPr>
      <p:pic>
        <p:nvPicPr>
          <p:cNvPr id="82" name="Picture 2"/>
          <p:cNvPicPr/>
          <p:nvPr/>
        </p:nvPicPr>
        <p:blipFill>
          <a:blip r:embed="rId2"/>
          <a:stretch/>
        </p:blipFill>
        <p:spPr>
          <a:xfrm>
            <a:off x="380880" y="914400"/>
            <a:ext cx="3200040" cy="3864600"/>
          </a:xfrm>
          <a:prstGeom prst="rect">
            <a:avLst/>
          </a:prstGeom>
          <a:ln>
            <a:noFill/>
          </a:ln>
        </p:spPr>
      </p:pic>
      <p:pic>
        <p:nvPicPr>
          <p:cNvPr id="83" name="Picture 3"/>
          <p:cNvPicPr/>
          <p:nvPr/>
        </p:nvPicPr>
        <p:blipFill>
          <a:blip r:embed="rId3"/>
          <a:stretch/>
        </p:blipFill>
        <p:spPr>
          <a:xfrm>
            <a:off x="5715000" y="2986560"/>
            <a:ext cx="3204720" cy="3585240"/>
          </a:xfrm>
          <a:prstGeom prst="rect">
            <a:avLst/>
          </a:prstGeom>
          <a:ln>
            <a:noFill/>
          </a:ln>
        </p:spPr>
      </p:pic>
      <p:pic>
        <p:nvPicPr>
          <p:cNvPr id="84" name="Picture 4"/>
          <p:cNvPicPr/>
          <p:nvPr/>
        </p:nvPicPr>
        <p:blipFill>
          <a:blip r:embed="rId4"/>
          <a:stretch/>
        </p:blipFill>
        <p:spPr>
          <a:xfrm>
            <a:off x="4495680" y="375840"/>
            <a:ext cx="2133360" cy="247068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7E4BD">
            <a:alpha val="73000"/>
          </a:srgbClr>
        </a:solidFill>
        <a:effectLst/>
      </p:bgPr>
    </p:bg>
    <p:spTree>
      <p:nvGrpSpPr>
        <p:cNvPr id="1" name=""/>
        <p:cNvGrpSpPr/>
        <p:nvPr/>
      </p:nvGrpSpPr>
      <p:grpSpPr>
        <a:xfrm>
          <a:off x="0" y="0"/>
          <a:ext cx="0" cy="0"/>
          <a:chOff x="0" y="0"/>
          <a:chExt cx="0" cy="0"/>
        </a:xfrm>
      </p:grpSpPr>
      <p:pic>
        <p:nvPicPr>
          <p:cNvPr id="85" name="Picture 2"/>
          <p:cNvPicPr/>
          <p:nvPr/>
        </p:nvPicPr>
        <p:blipFill>
          <a:blip r:embed="rId2"/>
          <a:stretch/>
        </p:blipFill>
        <p:spPr>
          <a:xfrm>
            <a:off x="146160" y="1371600"/>
            <a:ext cx="5157360" cy="5124600"/>
          </a:xfrm>
          <a:prstGeom prst="rect">
            <a:avLst/>
          </a:prstGeom>
          <a:ln>
            <a:noFill/>
          </a:ln>
        </p:spPr>
      </p:pic>
      <p:sp>
        <p:nvSpPr>
          <p:cNvPr id="86" name="CustomShape 1"/>
          <p:cNvSpPr/>
          <p:nvPr/>
        </p:nvSpPr>
        <p:spPr>
          <a:xfrm>
            <a:off x="871200" y="533520"/>
            <a:ext cx="528660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a:solidFill>
                  <a:srgbClr val="000000"/>
                </a:solidFill>
                <a:latin typeface="Calibri"/>
              </a:rPr>
              <a:t>Visible Evidence: hydrogen photons</a:t>
            </a:r>
            <a:endParaRPr lang="en-US" sz="2800" b="0" strike="noStrike" spc="-1">
              <a:latin typeface="Arial"/>
            </a:endParaRPr>
          </a:p>
        </p:txBody>
      </p:sp>
      <p:sp>
        <p:nvSpPr>
          <p:cNvPr id="87" name="TextShape 2"/>
          <p:cNvSpPr txBox="1"/>
          <p:nvPr/>
        </p:nvSpPr>
        <p:spPr>
          <a:xfrm>
            <a:off x="5303520" y="2141280"/>
            <a:ext cx="3976920" cy="2138040"/>
          </a:xfrm>
          <a:prstGeom prst="rect">
            <a:avLst/>
          </a:prstGeom>
          <a:noFill/>
          <a:ln>
            <a:noFill/>
          </a:ln>
        </p:spPr>
        <p:txBody>
          <a:bodyPr lIns="90000" tIns="45000" rIns="90000" bIns="45000">
            <a:noAutofit/>
          </a:bodyPr>
          <a:lstStyle/>
          <a:p>
            <a:r>
              <a:rPr lang="en-US" sz="1800" b="0" strike="noStrike" spc="-1">
                <a:latin typeface="Arial"/>
              </a:rPr>
              <a:t>Extensive optical data confirm</a:t>
            </a:r>
          </a:p>
          <a:p>
            <a:r>
              <a:rPr lang="en-US" sz="1800" b="0" strike="noStrike" spc="-1">
                <a:latin typeface="Arial"/>
              </a:rPr>
              <a:t>that the e- in hydrogen exists in such</a:t>
            </a:r>
          </a:p>
          <a:p>
            <a:r>
              <a:rPr lang="en-US" sz="1800" b="0" strike="noStrike" spc="-1">
                <a:latin typeface="Arial"/>
              </a:rPr>
              <a:t>Special Standing Wave states.</a:t>
            </a:r>
          </a:p>
          <a:p>
            <a:endParaRPr lang="en-US" sz="1800" b="0" strike="noStrike" spc="-1">
              <a:latin typeface="Arial"/>
            </a:endParaRPr>
          </a:p>
          <a:p>
            <a:endParaRPr lang="en-US" sz="1800" b="0" strike="noStrike" spc="-1">
              <a:latin typeface="Arial"/>
            </a:endParaRPr>
          </a:p>
          <a:p>
            <a:r>
              <a:rPr lang="en-US" sz="1800" b="0" strike="noStrike" spc="-1">
                <a:latin typeface="Arial"/>
              </a:rPr>
              <a:t>Not all orbits lead to Standing Waves.</a:t>
            </a:r>
          </a:p>
          <a:p>
            <a:r>
              <a:rPr lang="en-US" sz="1800" b="0" strike="noStrike" spc="-1">
                <a:latin typeface="Arial"/>
              </a:rPr>
              <a:t>quantization is a good match</a:t>
            </a:r>
          </a:p>
          <a:p>
            <a:r>
              <a:rPr lang="en-US" sz="1800" b="0" strike="noStrike" spc="-1">
                <a:latin typeface="Arial"/>
              </a:rPr>
              <a:t>for this observation.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EEE">
            <a:alpha val="73000"/>
          </a:srgbClr>
        </a:solidFill>
        <a:effectLst/>
      </p:bgPr>
    </p:bg>
    <p:spTree>
      <p:nvGrpSpPr>
        <p:cNvPr id="1" name=""/>
        <p:cNvGrpSpPr/>
        <p:nvPr/>
      </p:nvGrpSpPr>
      <p:grpSpPr>
        <a:xfrm>
          <a:off x="0" y="0"/>
          <a:ext cx="0" cy="0"/>
          <a:chOff x="0" y="0"/>
          <a:chExt cx="0" cy="0"/>
        </a:xfrm>
      </p:grpSpPr>
      <p:sp>
        <p:nvSpPr>
          <p:cNvPr id="66" name="CustomShape 1"/>
          <p:cNvSpPr/>
          <p:nvPr/>
        </p:nvSpPr>
        <p:spPr>
          <a:xfrm>
            <a:off x="1094040" y="350640"/>
            <a:ext cx="428076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a:solidFill>
                  <a:srgbClr val="000000"/>
                </a:solidFill>
                <a:latin typeface="Calibri"/>
              </a:rPr>
              <a:t>Atomic Physics - Bohr Model</a:t>
            </a:r>
            <a:endParaRPr lang="en-US" sz="2800" b="0" strike="noStrike" spc="-1">
              <a:latin typeface="Arial"/>
            </a:endParaRPr>
          </a:p>
        </p:txBody>
      </p:sp>
      <p:pic>
        <p:nvPicPr>
          <p:cNvPr id="67" name="Picture 1"/>
          <p:cNvPicPr/>
          <p:nvPr/>
        </p:nvPicPr>
        <p:blipFill>
          <a:blip r:embed="rId2"/>
          <a:stretch/>
        </p:blipFill>
        <p:spPr>
          <a:xfrm>
            <a:off x="228600" y="1200600"/>
            <a:ext cx="5403600" cy="5633640"/>
          </a:xfrm>
          <a:prstGeom prst="rect">
            <a:avLst/>
          </a:prstGeom>
          <a:ln>
            <a:noFill/>
          </a:ln>
        </p:spPr>
      </p:pic>
      <p:sp>
        <p:nvSpPr>
          <p:cNvPr id="68" name="CustomShape 2"/>
          <p:cNvSpPr/>
          <p:nvPr/>
        </p:nvSpPr>
        <p:spPr>
          <a:xfrm>
            <a:off x="6035040" y="2133720"/>
            <a:ext cx="26514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Discovery of the elements.</a:t>
            </a:r>
            <a:endParaRPr lang="en-US" sz="18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7E4BD">
            <a:alpha val="73000"/>
          </a:srgbClr>
        </a:solidFill>
        <a:effectLst/>
      </p:bgPr>
    </p:bg>
    <p:spTree>
      <p:nvGrpSpPr>
        <p:cNvPr id="1" name=""/>
        <p:cNvGrpSpPr/>
        <p:nvPr/>
      </p:nvGrpSpPr>
      <p:grpSpPr>
        <a:xfrm>
          <a:off x="0" y="0"/>
          <a:ext cx="0" cy="0"/>
          <a:chOff x="0" y="0"/>
          <a:chExt cx="0" cy="0"/>
        </a:xfrm>
      </p:grpSpPr>
      <p:pic>
        <p:nvPicPr>
          <p:cNvPr id="88" name="Picture 2"/>
          <p:cNvPicPr/>
          <p:nvPr/>
        </p:nvPicPr>
        <p:blipFill>
          <a:blip r:embed="rId2"/>
          <a:stretch/>
        </p:blipFill>
        <p:spPr>
          <a:xfrm>
            <a:off x="-34200" y="-128160"/>
            <a:ext cx="4824000" cy="6985800"/>
          </a:xfrm>
          <a:prstGeom prst="rect">
            <a:avLst/>
          </a:prstGeom>
          <a:ln>
            <a:noFill/>
          </a:ln>
        </p:spPr>
      </p:pic>
      <p:sp>
        <p:nvSpPr>
          <p:cNvPr id="89" name="CustomShape 1"/>
          <p:cNvSpPr/>
          <p:nvPr/>
        </p:nvSpPr>
        <p:spPr>
          <a:xfrm>
            <a:off x="4977720" y="1216080"/>
            <a:ext cx="3984840" cy="2284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a:solidFill>
                  <a:srgbClr val="000000"/>
                </a:solidFill>
                <a:latin typeface="Calibri"/>
              </a:rPr>
              <a:t>X-ray spectra are another</a:t>
            </a:r>
            <a:endParaRPr lang="en-US" sz="2400" b="0" strike="noStrike" spc="-1">
              <a:latin typeface="Arial"/>
            </a:endParaRPr>
          </a:p>
          <a:p>
            <a:pPr>
              <a:lnSpc>
                <a:spcPct val="100000"/>
              </a:lnSpc>
            </a:pPr>
            <a:r>
              <a:rPr lang="en-US" sz="2400" b="0" strike="noStrike" spc="-1">
                <a:solidFill>
                  <a:srgbClr val="000000"/>
                </a:solidFill>
                <a:latin typeface="Calibri"/>
              </a:rPr>
              <a:t>confirmation of quantized</a:t>
            </a:r>
            <a:endParaRPr lang="en-US" sz="2400" b="0" strike="noStrike" spc="-1">
              <a:latin typeface="Arial"/>
            </a:endParaRPr>
          </a:p>
          <a:p>
            <a:pPr>
              <a:lnSpc>
                <a:spcPct val="100000"/>
              </a:lnSpc>
            </a:pPr>
            <a:r>
              <a:rPr lang="en-US" sz="2400" b="0" strike="noStrike" spc="-1">
                <a:solidFill>
                  <a:srgbClr val="000000"/>
                </a:solidFill>
                <a:latin typeface="Calibri"/>
              </a:rPr>
              <a:t>orbits.</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0" strike="noStrike" spc="-1">
                <a:solidFill>
                  <a:srgbClr val="000000"/>
                </a:solidFill>
                <a:latin typeface="Calibri"/>
              </a:rPr>
              <a:t>Moseley’s Plot: SQRT(f)</a:t>
            </a:r>
            <a:endParaRPr lang="en-US" sz="2400" b="0" strike="noStrike" spc="-1">
              <a:latin typeface="Arial"/>
            </a:endParaRPr>
          </a:p>
          <a:p>
            <a:pPr>
              <a:lnSpc>
                <a:spcPct val="100000"/>
              </a:lnSpc>
            </a:pPr>
            <a:r>
              <a:rPr lang="en-US" sz="2400" b="0" strike="noStrike" spc="-1">
                <a:solidFill>
                  <a:srgbClr val="000000"/>
                </a:solidFill>
                <a:latin typeface="Calibri"/>
              </a:rPr>
              <a:t>for x-ray radiation  of elements</a:t>
            </a:r>
            <a:endParaRPr lang="en-US" sz="24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7E4BD">
            <a:alpha val="73000"/>
          </a:srgbClr>
        </a:solidFill>
        <a:effectLst/>
      </p:bgPr>
    </p:bg>
    <p:spTree>
      <p:nvGrpSpPr>
        <p:cNvPr id="1" name=""/>
        <p:cNvGrpSpPr/>
        <p:nvPr/>
      </p:nvGrpSpPr>
      <p:grpSpPr>
        <a:xfrm>
          <a:off x="0" y="0"/>
          <a:ext cx="0" cy="0"/>
          <a:chOff x="0" y="0"/>
          <a:chExt cx="0" cy="0"/>
        </a:xfrm>
      </p:grpSpPr>
      <p:pic>
        <p:nvPicPr>
          <p:cNvPr id="90" name="Picture 2"/>
          <p:cNvPicPr/>
          <p:nvPr/>
        </p:nvPicPr>
        <p:blipFill>
          <a:blip r:embed="rId2"/>
          <a:stretch/>
        </p:blipFill>
        <p:spPr>
          <a:xfrm>
            <a:off x="228600" y="685800"/>
            <a:ext cx="4493160" cy="3733560"/>
          </a:xfrm>
          <a:prstGeom prst="rect">
            <a:avLst/>
          </a:prstGeom>
          <a:ln>
            <a:noFill/>
          </a:ln>
        </p:spPr>
      </p:pic>
      <p:pic>
        <p:nvPicPr>
          <p:cNvPr id="91" name="Picture 3"/>
          <p:cNvPicPr/>
          <p:nvPr/>
        </p:nvPicPr>
        <p:blipFill>
          <a:blip r:embed="rId3"/>
          <a:stretch/>
        </p:blipFill>
        <p:spPr>
          <a:xfrm>
            <a:off x="5867280" y="1143000"/>
            <a:ext cx="2985840" cy="5050080"/>
          </a:xfrm>
          <a:prstGeom prst="rect">
            <a:avLst/>
          </a:prstGeom>
          <a:ln>
            <a:noFill/>
          </a:ln>
        </p:spPr>
      </p:pic>
      <p:sp>
        <p:nvSpPr>
          <p:cNvPr id="92" name="CustomShape 1"/>
          <p:cNvSpPr/>
          <p:nvPr/>
        </p:nvSpPr>
        <p:spPr>
          <a:xfrm>
            <a:off x="5961240" y="6477120"/>
            <a:ext cx="3116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Allowed transitions in hydrogen</a:t>
            </a:r>
            <a:endParaRPr lang="en-US" sz="18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93" name="TextShape 1"/>
          <p:cNvSpPr txBox="1"/>
          <p:nvPr/>
        </p:nvSpPr>
        <p:spPr>
          <a:xfrm>
            <a:off x="822960" y="548640"/>
            <a:ext cx="8007840" cy="858240"/>
          </a:xfrm>
          <a:prstGeom prst="rect">
            <a:avLst/>
          </a:prstGeom>
          <a:noFill/>
          <a:ln>
            <a:noFill/>
          </a:ln>
        </p:spPr>
        <p:txBody>
          <a:bodyPr lIns="90000" tIns="45000" rIns="90000" bIns="45000">
            <a:noAutofit/>
          </a:bodyPr>
          <a:lstStyle/>
          <a:p>
            <a:r>
              <a:rPr lang="en-US" sz="1800" b="0" strike="noStrike" spc="-1" dirty="0">
                <a:latin typeface="Arial"/>
              </a:rPr>
              <a:t>The relevance of this for atoms lies in the de Broglie wave picture of particles:</a:t>
            </a:r>
          </a:p>
          <a:p>
            <a:endParaRPr lang="en-US" sz="1800" b="0" strike="noStrike" spc="-1" dirty="0">
              <a:latin typeface="Arial"/>
            </a:endParaRPr>
          </a:p>
          <a:p>
            <a:r>
              <a:rPr lang="en-US" sz="1800" b="0" strike="noStrike" spc="-1" dirty="0">
                <a:latin typeface="Arial"/>
              </a:rPr>
              <a:t>          the matter waves.</a:t>
            </a:r>
          </a:p>
        </p:txBody>
      </p:sp>
      <p:sp>
        <p:nvSpPr>
          <p:cNvPr id="94" name="TextShape 2"/>
          <p:cNvSpPr txBox="1"/>
          <p:nvPr/>
        </p:nvSpPr>
        <p:spPr>
          <a:xfrm>
            <a:off x="548640" y="1665360"/>
            <a:ext cx="8286840" cy="346320"/>
          </a:xfrm>
          <a:prstGeom prst="rect">
            <a:avLst/>
          </a:prstGeom>
          <a:noFill/>
          <a:ln>
            <a:noFill/>
          </a:ln>
        </p:spPr>
        <p:txBody>
          <a:bodyPr lIns="90000" tIns="45000" rIns="90000" bIns="45000">
            <a:noAutofit/>
          </a:bodyPr>
          <a:lstStyle/>
          <a:p>
            <a:r>
              <a:rPr lang="en-US" sz="1800" b="0" strike="noStrike" spc="-1" dirty="0">
                <a:latin typeface="Arial"/>
              </a:rPr>
              <a:t>Several traveling waves combine into a Standing Wave known as a wave packet</a:t>
            </a:r>
          </a:p>
        </p:txBody>
      </p:sp>
      <p:pic>
        <p:nvPicPr>
          <p:cNvPr id="95" name="Picture 94"/>
          <p:cNvPicPr/>
          <p:nvPr/>
        </p:nvPicPr>
        <p:blipFill>
          <a:blip r:embed="rId2"/>
          <a:stretch/>
        </p:blipFill>
        <p:spPr>
          <a:xfrm>
            <a:off x="242280" y="2264760"/>
            <a:ext cx="4121640" cy="3313080"/>
          </a:xfrm>
          <a:prstGeom prst="rect">
            <a:avLst/>
          </a:prstGeom>
          <a:ln>
            <a:noFill/>
          </a:ln>
        </p:spPr>
      </p:pic>
      <p:sp>
        <p:nvSpPr>
          <p:cNvPr id="96" name="TextShape 3"/>
          <p:cNvSpPr txBox="1"/>
          <p:nvPr/>
        </p:nvSpPr>
        <p:spPr>
          <a:xfrm>
            <a:off x="4363920" y="2306160"/>
            <a:ext cx="4871520" cy="2905920"/>
          </a:xfrm>
          <a:prstGeom prst="rect">
            <a:avLst/>
          </a:prstGeom>
          <a:noFill/>
          <a:ln>
            <a:noFill/>
          </a:ln>
        </p:spPr>
        <p:txBody>
          <a:bodyPr lIns="90000" tIns="45000" rIns="90000" bIns="45000">
            <a:noAutofit/>
          </a:bodyPr>
          <a:lstStyle/>
          <a:p>
            <a:r>
              <a:rPr lang="en-US" sz="1800" b="0" strike="noStrike" spc="-1" dirty="0">
                <a:latin typeface="Arial"/>
              </a:rPr>
              <a:t>This results in language that describes</a:t>
            </a:r>
          </a:p>
          <a:p>
            <a:r>
              <a:rPr lang="en-US" sz="1800" b="0" strike="noStrike" spc="-1" dirty="0">
                <a:latin typeface="Arial"/>
              </a:rPr>
              <a:t>the location of a particle in terms</a:t>
            </a:r>
          </a:p>
          <a:p>
            <a:r>
              <a:rPr lang="en-US" sz="1800" b="0" strike="noStrike" spc="-1" dirty="0">
                <a:latin typeface="Arial"/>
              </a:rPr>
              <a:t>of wave language. </a:t>
            </a:r>
          </a:p>
          <a:p>
            <a:endParaRPr lang="en-US" sz="1800" b="0" strike="noStrike" spc="-1" dirty="0">
              <a:latin typeface="Arial"/>
            </a:endParaRPr>
          </a:p>
          <a:p>
            <a:r>
              <a:rPr lang="en-US" sz="1800" b="0" strike="noStrike" spc="-1" dirty="0">
                <a:latin typeface="Arial"/>
              </a:rPr>
              <a:t>Particles can be “localized” in a variety of </a:t>
            </a:r>
          </a:p>
          <a:p>
            <a:r>
              <a:rPr lang="en-US" sz="1800" b="0" strike="noStrike" spc="-1" dirty="0">
                <a:latin typeface="Arial"/>
              </a:rPr>
              <a:t>ways, but their constituent traveling waves </a:t>
            </a:r>
          </a:p>
          <a:p>
            <a:r>
              <a:rPr lang="en-US" sz="1800" b="0" strike="noStrike" spc="-1" dirty="0">
                <a:latin typeface="Arial"/>
              </a:rPr>
              <a:t>are still everywhere.</a:t>
            </a:r>
          </a:p>
          <a:p>
            <a:endParaRPr lang="en-US" sz="1800" b="0" strike="noStrike" spc="-1" dirty="0">
              <a:latin typeface="Arial"/>
            </a:endParaRPr>
          </a:p>
          <a:p>
            <a:r>
              <a:rPr lang="en-US" sz="1800" b="0" strike="noStrike" spc="-1" dirty="0">
                <a:latin typeface="Arial"/>
              </a:rPr>
              <a:t>“Position” is described in terms of an</a:t>
            </a:r>
          </a:p>
          <a:p>
            <a:r>
              <a:rPr lang="en-US" sz="1800" b="0" strike="noStrike" spc="-1" dirty="0">
                <a:latin typeface="Arial"/>
              </a:rPr>
              <a:t>Uncertainty Relation because the wave packet is not just in one location.</a:t>
            </a:r>
          </a:p>
        </p:txBody>
      </p:sp>
      <p:sp>
        <p:nvSpPr>
          <p:cNvPr id="97" name="TextShape 4"/>
          <p:cNvSpPr txBox="1"/>
          <p:nvPr/>
        </p:nvSpPr>
        <p:spPr>
          <a:xfrm>
            <a:off x="412200" y="5760720"/>
            <a:ext cx="8768520" cy="1114200"/>
          </a:xfrm>
          <a:prstGeom prst="rect">
            <a:avLst/>
          </a:prstGeom>
          <a:noFill/>
          <a:ln>
            <a:noFill/>
          </a:ln>
        </p:spPr>
        <p:txBody>
          <a:bodyPr lIns="90000" tIns="45000" rIns="90000" bIns="45000">
            <a:noAutofit/>
          </a:bodyPr>
          <a:lstStyle/>
          <a:p>
            <a:r>
              <a:rPr lang="en-US" sz="1800" b="0" strike="noStrike" spc="-1" dirty="0">
                <a:latin typeface="Arial"/>
              </a:rPr>
              <a:t>The sharply defined distribution of traveling waves (bottom right) that make the wave </a:t>
            </a:r>
          </a:p>
          <a:p>
            <a:r>
              <a:rPr lang="en-US" sz="1800" b="0" strike="noStrike" spc="-1" dirty="0">
                <a:latin typeface="Arial"/>
              </a:rPr>
              <a:t>packet (bottom left) leads to a broad “location” of the particle. Lasers are light </a:t>
            </a:r>
          </a:p>
          <a:p>
            <a:r>
              <a:rPr lang="en-US" sz="1800" b="0" strike="noStrike" spc="-1" dirty="0">
                <a:latin typeface="Arial"/>
              </a:rPr>
              <a:t>analogues of such cases. Their “coherence” stretches far out in space, for some</a:t>
            </a:r>
          </a:p>
          <a:p>
            <a:r>
              <a:rPr lang="en-US" sz="1800" b="0" strike="noStrike" spc="-1" dirty="0">
                <a:latin typeface="Arial"/>
              </a:rPr>
              <a:t>Lasers over about a mile.</a:t>
            </a:r>
          </a:p>
        </p:txBody>
      </p:sp>
      <p:pic>
        <p:nvPicPr>
          <p:cNvPr id="98" name="Picture 97"/>
          <p:cNvPicPr/>
          <p:nvPr/>
        </p:nvPicPr>
        <p:blipFill>
          <a:blip r:embed="rId3"/>
          <a:stretch/>
        </p:blipFill>
        <p:spPr>
          <a:xfrm>
            <a:off x="3863520" y="1097280"/>
            <a:ext cx="1988640" cy="42624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7">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7">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7">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99" name="TextShape 1"/>
          <p:cNvSpPr txBox="1"/>
          <p:nvPr/>
        </p:nvSpPr>
        <p:spPr>
          <a:xfrm>
            <a:off x="180360" y="274320"/>
            <a:ext cx="8844840" cy="858240"/>
          </a:xfrm>
          <a:prstGeom prst="rect">
            <a:avLst/>
          </a:prstGeom>
          <a:noFill/>
          <a:ln>
            <a:noFill/>
          </a:ln>
        </p:spPr>
        <p:txBody>
          <a:bodyPr lIns="90000" tIns="45000" rIns="90000" bIns="45000">
            <a:noAutofit/>
          </a:bodyPr>
          <a:lstStyle/>
          <a:p>
            <a:r>
              <a:rPr lang="en-US" sz="1800" b="0" strike="noStrike" spc="-1" dirty="0">
                <a:latin typeface="Arial"/>
              </a:rPr>
              <a:t>Psi is the </a:t>
            </a:r>
            <a:r>
              <a:rPr lang="en-US" sz="1800" b="0" strike="noStrike" spc="-1" dirty="0" err="1">
                <a:latin typeface="Arial"/>
              </a:rPr>
              <a:t>fct</a:t>
            </a:r>
            <a:r>
              <a:rPr lang="en-US" sz="1800" b="0" strike="noStrike" spc="-1" dirty="0">
                <a:latin typeface="Arial"/>
              </a:rPr>
              <a:t> for which we have to solve DEQ with boundary conditions.</a:t>
            </a:r>
          </a:p>
          <a:p>
            <a:r>
              <a:rPr lang="en-US" sz="1800" b="0" strike="noStrike" spc="-1" dirty="0">
                <a:latin typeface="Arial"/>
              </a:rPr>
              <a:t>Different boundary conditions represent different physical situations, known as “wells”.</a:t>
            </a:r>
          </a:p>
          <a:p>
            <a:endParaRPr lang="en-US" sz="1800" b="0" strike="noStrike" spc="-1" dirty="0">
              <a:latin typeface="Arial"/>
            </a:endParaRPr>
          </a:p>
        </p:txBody>
      </p:sp>
      <p:sp>
        <p:nvSpPr>
          <p:cNvPr id="100" name="TextShape 2"/>
          <p:cNvSpPr txBox="1"/>
          <p:nvPr/>
        </p:nvSpPr>
        <p:spPr>
          <a:xfrm>
            <a:off x="91440" y="2194560"/>
            <a:ext cx="2962080" cy="2138040"/>
          </a:xfrm>
          <a:prstGeom prst="rect">
            <a:avLst/>
          </a:prstGeom>
          <a:noFill/>
          <a:ln>
            <a:noFill/>
          </a:ln>
        </p:spPr>
        <p:txBody>
          <a:bodyPr lIns="90000" tIns="45000" rIns="90000" bIns="45000">
            <a:noAutofit/>
          </a:bodyPr>
          <a:lstStyle/>
          <a:p>
            <a:pPr algn="just"/>
            <a:r>
              <a:rPr lang="en-US" sz="1800" b="0" strike="noStrike" spc="-1" dirty="0">
                <a:latin typeface="Arial"/>
              </a:rPr>
              <a:t>Ultimately, what as we aspire to is finding the correct well that describes the hydrogen atom, in hopes that this will make a good starting point to understand the wells for all atoms.</a:t>
            </a:r>
          </a:p>
        </p:txBody>
      </p:sp>
      <p:sp>
        <p:nvSpPr>
          <p:cNvPr id="101" name="TextShape 3"/>
          <p:cNvSpPr txBox="1"/>
          <p:nvPr/>
        </p:nvSpPr>
        <p:spPr>
          <a:xfrm>
            <a:off x="3474720" y="3657600"/>
            <a:ext cx="5365800" cy="3566160"/>
          </a:xfrm>
          <a:prstGeom prst="rect">
            <a:avLst/>
          </a:prstGeom>
          <a:noFill/>
          <a:ln>
            <a:noFill/>
          </a:ln>
        </p:spPr>
        <p:txBody>
          <a:bodyPr lIns="90000" tIns="45000" rIns="90000" bIns="45000">
            <a:noAutofit/>
          </a:bodyPr>
          <a:lstStyle/>
          <a:p>
            <a:pPr algn="just"/>
            <a:r>
              <a:rPr lang="en-US" sz="1800" b="0" strike="noStrike" spc="-1" dirty="0">
                <a:latin typeface="Arial"/>
              </a:rPr>
              <a:t>We will follow a number of improving but unsuccessful attempts to discover how this works. If we would just introduce what actually works it would be cryptic and impossible to follow why it works. However, the wells we study “on the way” fortunately do have purpose and meaning in other situations which we/the book does not anticipate yet, for example nuclear wells.</a:t>
            </a:r>
          </a:p>
        </p:txBody>
      </p:sp>
      <p:cxnSp>
        <p:nvCxnSpPr>
          <p:cNvPr id="102" name="Line 4"/>
          <p:cNvCxnSpPr/>
          <p:nvPr/>
        </p:nvCxnSpPr>
        <p:spPr>
          <a:xfrm flipH="1">
            <a:off x="1959120" y="1281240"/>
            <a:ext cx="745920" cy="779040"/>
          </a:xfrm>
          <a:prstGeom prst="straightConnector1">
            <a:avLst/>
          </a:prstGeom>
          <a:ln>
            <a:solidFill>
              <a:srgbClr val="3465A4"/>
            </a:solidFill>
            <a:tailEnd type="triangle" w="med" len="med"/>
          </a:ln>
        </p:spPr>
      </p:cxnSp>
      <p:cxnSp>
        <p:nvCxnSpPr>
          <p:cNvPr id="103" name="Line 5"/>
          <p:cNvCxnSpPr/>
          <p:nvPr/>
        </p:nvCxnSpPr>
        <p:spPr>
          <a:xfrm>
            <a:off x="2219040" y="4471560"/>
            <a:ext cx="1139040" cy="218160"/>
          </a:xfrm>
          <a:prstGeom prst="straightConnector1">
            <a:avLst/>
          </a:prstGeom>
          <a:ln>
            <a:solidFill>
              <a:srgbClr val="3465A4"/>
            </a:solidFill>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104" name="TextShape 1"/>
          <p:cNvSpPr txBox="1"/>
          <p:nvPr/>
        </p:nvSpPr>
        <p:spPr>
          <a:xfrm>
            <a:off x="703980" y="-8910"/>
            <a:ext cx="4867200" cy="2905920"/>
          </a:xfrm>
          <a:prstGeom prst="rect">
            <a:avLst/>
          </a:prstGeom>
          <a:noFill/>
          <a:ln>
            <a:noFill/>
          </a:ln>
        </p:spPr>
        <p:txBody>
          <a:bodyPr lIns="90000" tIns="45000" rIns="90000" bIns="45000">
            <a:noAutofit/>
          </a:bodyPr>
          <a:lstStyle/>
          <a:p>
            <a:r>
              <a:rPr lang="en-US" sz="1800" b="0" strike="noStrike" spc="-1" dirty="0">
                <a:latin typeface="Arial"/>
              </a:rPr>
              <a:t>The standard wells are:</a:t>
            </a:r>
          </a:p>
          <a:p>
            <a:endParaRPr lang="en-US" sz="1800" b="0" strike="noStrike" spc="-1" dirty="0">
              <a:latin typeface="Arial"/>
            </a:endParaRPr>
          </a:p>
          <a:p>
            <a:r>
              <a:rPr lang="en-US" sz="1800" b="0" strike="noStrike" spc="-1" dirty="0">
                <a:latin typeface="Arial"/>
              </a:rPr>
              <a:t>An infinitely deep one-dimensional square well</a:t>
            </a:r>
          </a:p>
          <a:p>
            <a:r>
              <a:rPr lang="en-US" sz="1800" b="0" strike="noStrike" spc="-1" dirty="0">
                <a:latin typeface="Arial"/>
              </a:rPr>
              <a:t>A finite square well,</a:t>
            </a:r>
          </a:p>
          <a:p>
            <a:r>
              <a:rPr lang="en-US" sz="1800" b="0" strike="noStrike" spc="-1" dirty="0">
                <a:latin typeface="Arial"/>
              </a:rPr>
              <a:t>An infinite two-dimensional square well,</a:t>
            </a:r>
          </a:p>
          <a:p>
            <a:r>
              <a:rPr lang="en-US" sz="1800" b="0" strike="noStrike" spc="-1" dirty="0">
                <a:latin typeface="Arial"/>
              </a:rPr>
              <a:t>A harmonic oscillator well,</a:t>
            </a:r>
          </a:p>
          <a:p>
            <a:r>
              <a:rPr lang="en-US" sz="1800" b="0" strike="noStrike" spc="-1" dirty="0">
                <a:latin typeface="Arial"/>
              </a:rPr>
              <a:t>A step function well,</a:t>
            </a:r>
          </a:p>
          <a:p>
            <a:r>
              <a:rPr lang="en-US" sz="1800" b="0" strike="noStrike" spc="-1" dirty="0">
                <a:latin typeface="Arial"/>
              </a:rPr>
              <a:t>An infinite three-dimensional square well,</a:t>
            </a:r>
          </a:p>
          <a:p>
            <a:r>
              <a:rPr lang="en-US" sz="1800" b="0" strike="noStrike" spc="-1" dirty="0">
                <a:latin typeface="Arial"/>
                <a:ea typeface="Microsoft YaHei"/>
              </a:rPr>
              <a:t>A two-/three- dim </a:t>
            </a:r>
            <a:r>
              <a:rPr lang="en-US" sz="1800" b="0" strike="noStrike" spc="-1" dirty="0">
                <a:latin typeface="Arial"/>
              </a:rPr>
              <a:t>central force well.</a:t>
            </a:r>
          </a:p>
          <a:p>
            <a:endParaRPr lang="en-US" sz="1800" b="0" strike="noStrike" spc="-1" dirty="0">
              <a:latin typeface="Arial"/>
            </a:endParaRPr>
          </a:p>
          <a:p>
            <a:r>
              <a:rPr lang="en-US" sz="1800" b="0" strike="noStrike" spc="-1" dirty="0">
                <a:latin typeface="Arial"/>
              </a:rPr>
              <a:t>And we will consider a free particle.</a:t>
            </a:r>
          </a:p>
        </p:txBody>
      </p:sp>
      <p:pic>
        <p:nvPicPr>
          <p:cNvPr id="105" name="Picture 104"/>
          <p:cNvPicPr/>
          <p:nvPr/>
        </p:nvPicPr>
        <p:blipFill>
          <a:blip r:embed="rId2"/>
          <a:stretch/>
        </p:blipFill>
        <p:spPr>
          <a:xfrm>
            <a:off x="952920" y="3474720"/>
            <a:ext cx="1333080" cy="1211040"/>
          </a:xfrm>
          <a:prstGeom prst="rect">
            <a:avLst/>
          </a:prstGeom>
          <a:ln>
            <a:noFill/>
          </a:ln>
        </p:spPr>
      </p:pic>
      <p:pic>
        <p:nvPicPr>
          <p:cNvPr id="106" name="Picture 105"/>
          <p:cNvPicPr/>
          <p:nvPr/>
        </p:nvPicPr>
        <p:blipFill>
          <a:blip r:embed="rId3"/>
          <a:stretch/>
        </p:blipFill>
        <p:spPr>
          <a:xfrm>
            <a:off x="3086640" y="3657600"/>
            <a:ext cx="1851120" cy="784800"/>
          </a:xfrm>
          <a:prstGeom prst="rect">
            <a:avLst/>
          </a:prstGeom>
          <a:ln>
            <a:noFill/>
          </a:ln>
        </p:spPr>
      </p:pic>
      <p:sp>
        <p:nvSpPr>
          <p:cNvPr id="107" name="TextShape 2"/>
          <p:cNvSpPr txBox="1"/>
          <p:nvPr/>
        </p:nvSpPr>
        <p:spPr>
          <a:xfrm>
            <a:off x="754200" y="4630140"/>
            <a:ext cx="8184600" cy="2138040"/>
          </a:xfrm>
          <a:prstGeom prst="rect">
            <a:avLst/>
          </a:prstGeom>
          <a:noFill/>
          <a:ln>
            <a:noFill/>
          </a:ln>
        </p:spPr>
        <p:txBody>
          <a:bodyPr lIns="90000" tIns="45000" rIns="90000" bIns="45000">
            <a:noAutofit/>
          </a:bodyPr>
          <a:lstStyle/>
          <a:p>
            <a:r>
              <a:rPr lang="en-US" sz="1800" b="0" strike="noStrike" spc="-1" dirty="0">
                <a:latin typeface="Arial"/>
              </a:rPr>
              <a:t>All of these are described in “energy space” (the vertical axis). </a:t>
            </a:r>
          </a:p>
          <a:p>
            <a:r>
              <a:rPr lang="en-US" sz="1800" b="0" strike="noStrike" spc="-1" dirty="0">
                <a:latin typeface="Arial"/>
              </a:rPr>
              <a:t>You can think of it as energy maps that express how much energy it costs to go from A to B on the horizontal axis.</a:t>
            </a:r>
          </a:p>
          <a:p>
            <a:endParaRPr lang="en-US" sz="1800" b="0" strike="noStrike" spc="-1" dirty="0">
              <a:latin typeface="Arial"/>
            </a:endParaRPr>
          </a:p>
          <a:p>
            <a:r>
              <a:rPr lang="en-US" sz="1800" b="0" strike="noStrike" spc="-1" dirty="0">
                <a:latin typeface="Arial"/>
              </a:rPr>
              <a:t>The equation of motion is known as the </a:t>
            </a:r>
            <a:r>
              <a:rPr lang="en-US" sz="1800" b="0" strike="noStrike" spc="-1" dirty="0" err="1">
                <a:latin typeface="Arial"/>
              </a:rPr>
              <a:t>Schroedinger</a:t>
            </a:r>
            <a:r>
              <a:rPr lang="en-US" sz="1800" b="0" strike="noStrike" spc="-1" dirty="0">
                <a:latin typeface="Arial"/>
              </a:rPr>
              <a:t> equation. It is a second </a:t>
            </a:r>
          </a:p>
          <a:p>
            <a:r>
              <a:rPr lang="en-US" sz="1800" b="0" strike="noStrike" spc="-1" dirty="0">
                <a:latin typeface="Arial"/>
              </a:rPr>
              <a:t>order DEQ that can be solved stationary or as function of time. It is a time and </a:t>
            </a:r>
          </a:p>
          <a:p>
            <a:r>
              <a:rPr lang="en-US" sz="1800" b="0" strike="noStrike" spc="-1" dirty="0">
                <a:latin typeface="Arial"/>
              </a:rPr>
              <a:t>location dependent function of Psi. The solutions will always be appropriate</a:t>
            </a:r>
          </a:p>
          <a:p>
            <a:r>
              <a:rPr lang="en-US" sz="1800" b="0" strike="noStrike" spc="-1" dirty="0">
                <a:latin typeface="Arial"/>
              </a:rPr>
              <a:t>combinations of exponential or sine/cos functions.</a:t>
            </a:r>
          </a:p>
        </p:txBody>
      </p:sp>
      <p:pic>
        <p:nvPicPr>
          <p:cNvPr id="108" name="Picture 107"/>
          <p:cNvPicPr/>
          <p:nvPr/>
        </p:nvPicPr>
        <p:blipFill>
          <a:blip r:embed="rId4"/>
          <a:stretch/>
        </p:blipFill>
        <p:spPr>
          <a:xfrm>
            <a:off x="7772400" y="918000"/>
            <a:ext cx="1371600" cy="1368000"/>
          </a:xfrm>
          <a:prstGeom prst="rect">
            <a:avLst/>
          </a:prstGeom>
          <a:ln>
            <a:noFill/>
          </a:ln>
        </p:spPr>
      </p:pic>
      <p:pic>
        <p:nvPicPr>
          <p:cNvPr id="109" name="Picture 108"/>
          <p:cNvPicPr/>
          <p:nvPr/>
        </p:nvPicPr>
        <p:blipFill>
          <a:blip r:embed="rId5"/>
          <a:stretch/>
        </p:blipFill>
        <p:spPr>
          <a:xfrm>
            <a:off x="5487917" y="3726360"/>
            <a:ext cx="1281240" cy="914400"/>
          </a:xfrm>
          <a:prstGeom prst="rect">
            <a:avLst/>
          </a:prstGeom>
          <a:ln>
            <a:noFill/>
          </a:ln>
        </p:spPr>
      </p:pic>
      <p:pic>
        <p:nvPicPr>
          <p:cNvPr id="110" name="Picture 109"/>
          <p:cNvPicPr/>
          <p:nvPr/>
        </p:nvPicPr>
        <p:blipFill>
          <a:blip r:embed="rId6"/>
          <a:stretch/>
        </p:blipFill>
        <p:spPr>
          <a:xfrm>
            <a:off x="7543440" y="3474720"/>
            <a:ext cx="1417680" cy="1002600"/>
          </a:xfrm>
          <a:prstGeom prst="rect">
            <a:avLst/>
          </a:prstGeom>
          <a:ln>
            <a:noFill/>
          </a:ln>
        </p:spPr>
      </p:pic>
      <p:pic>
        <p:nvPicPr>
          <p:cNvPr id="111" name="Picture 110"/>
          <p:cNvPicPr/>
          <p:nvPr/>
        </p:nvPicPr>
        <p:blipFill>
          <a:blip r:embed="rId7"/>
          <a:stretch/>
        </p:blipFill>
        <p:spPr>
          <a:xfrm>
            <a:off x="5303520" y="182880"/>
            <a:ext cx="1618920" cy="611280"/>
          </a:xfrm>
          <a:prstGeom prst="rect">
            <a:avLst/>
          </a:prstGeom>
          <a:ln>
            <a:noFill/>
          </a:ln>
        </p:spPr>
      </p:pic>
      <p:pic>
        <p:nvPicPr>
          <p:cNvPr id="112" name="Picture 111"/>
          <p:cNvPicPr/>
          <p:nvPr/>
        </p:nvPicPr>
        <p:blipFill>
          <a:blip r:embed="rId8"/>
          <a:stretch/>
        </p:blipFill>
        <p:spPr>
          <a:xfrm>
            <a:off x="6400800" y="2103120"/>
            <a:ext cx="1554480" cy="1030320"/>
          </a:xfrm>
          <a:prstGeom prst="rect">
            <a:avLst/>
          </a:prstGeom>
          <a:ln>
            <a:noFill/>
          </a:ln>
        </p:spPr>
      </p:pic>
      <p:cxnSp>
        <p:nvCxnSpPr>
          <p:cNvPr id="113" name="Line 3"/>
          <p:cNvCxnSpPr/>
          <p:nvPr/>
        </p:nvCxnSpPr>
        <p:spPr>
          <a:xfrm>
            <a:off x="0" y="0"/>
            <a:ext cx="360" cy="360"/>
          </a:xfrm>
          <a:prstGeom prst="line">
            <a:avLst/>
          </a:prstGeom>
          <a:ln>
            <a:solidFill>
              <a:srgbClr val="3465A4"/>
            </a:solidFill>
            <a:tailEnd type="triangle" w="med" len="med"/>
          </a:ln>
        </p:spPr>
      </p:cxnSp>
      <p:cxnSp>
        <p:nvCxnSpPr>
          <p:cNvPr id="114" name="Line 4"/>
          <p:cNvCxnSpPr>
            <a:endCxn id="111" idx="2"/>
          </p:cNvCxnSpPr>
          <p:nvPr/>
        </p:nvCxnSpPr>
        <p:spPr>
          <a:xfrm flipV="1">
            <a:off x="5970240" y="794160"/>
            <a:ext cx="142920" cy="554400"/>
          </a:xfrm>
          <a:prstGeom prst="straightConnector1">
            <a:avLst/>
          </a:prstGeom>
          <a:ln>
            <a:solidFill>
              <a:srgbClr val="3465A4"/>
            </a:solidFill>
            <a:tailEnd type="triangle" w="med" len="med"/>
          </a:ln>
        </p:spPr>
      </p:cxnSp>
      <p:cxnSp>
        <p:nvCxnSpPr>
          <p:cNvPr id="115" name="Line 5"/>
          <p:cNvCxnSpPr/>
          <p:nvPr/>
        </p:nvCxnSpPr>
        <p:spPr>
          <a:xfrm flipV="1">
            <a:off x="5987160" y="1624680"/>
            <a:ext cx="1691640" cy="8640"/>
          </a:xfrm>
          <a:prstGeom prst="straightConnector1">
            <a:avLst/>
          </a:prstGeom>
          <a:ln>
            <a:solidFill>
              <a:srgbClr val="3465A4"/>
            </a:solidFill>
            <a:tailEnd type="triangle" w="med" len="med"/>
          </a:ln>
        </p:spPr>
      </p:cxnSp>
      <p:cxnSp>
        <p:nvCxnSpPr>
          <p:cNvPr id="116" name="Line 6"/>
          <p:cNvCxnSpPr>
            <a:stCxn id="112" idx="0"/>
            <a:endCxn id="112" idx="0"/>
          </p:cNvCxnSpPr>
          <p:nvPr/>
        </p:nvCxnSpPr>
        <p:spPr>
          <a:xfrm>
            <a:off x="7178040" y="2103120"/>
            <a:ext cx="360" cy="360"/>
          </a:xfrm>
          <a:prstGeom prst="straightConnector1">
            <a:avLst/>
          </a:prstGeom>
          <a:ln>
            <a:solidFill>
              <a:srgbClr val="3465A4"/>
            </a:solidFill>
            <a:tailEnd type="triangle" w="med" len="med"/>
          </a:ln>
        </p:spPr>
      </p:cxnSp>
      <p:cxnSp>
        <p:nvCxnSpPr>
          <p:cNvPr id="117" name="Line 7"/>
          <p:cNvCxnSpPr/>
          <p:nvPr/>
        </p:nvCxnSpPr>
        <p:spPr>
          <a:xfrm>
            <a:off x="5928480" y="2721600"/>
            <a:ext cx="1532880" cy="1239480"/>
          </a:xfrm>
          <a:prstGeom prst="straightConnector1">
            <a:avLst/>
          </a:prstGeom>
          <a:ln>
            <a:solidFill>
              <a:srgbClr val="3465A4"/>
            </a:solidFill>
            <a:tailEnd type="triangle" w="med" len="med"/>
          </a:ln>
        </p:spPr>
      </p:cxnSp>
      <p:cxnSp>
        <p:nvCxnSpPr>
          <p:cNvPr id="118" name="Line 8"/>
          <p:cNvCxnSpPr/>
          <p:nvPr/>
        </p:nvCxnSpPr>
        <p:spPr>
          <a:xfrm>
            <a:off x="5961960" y="2838600"/>
            <a:ext cx="92520" cy="921600"/>
          </a:xfrm>
          <a:prstGeom prst="straightConnector1">
            <a:avLst/>
          </a:prstGeom>
          <a:ln>
            <a:solidFill>
              <a:srgbClr val="3465A4"/>
            </a:solidFill>
            <a:tailEnd type="triangle" w="med" len="med"/>
          </a:ln>
        </p:spPr>
      </p:cxnSp>
      <p:cxnSp>
        <p:nvCxnSpPr>
          <p:cNvPr id="119" name="Line 9"/>
          <p:cNvCxnSpPr>
            <a:endCxn id="112" idx="1"/>
          </p:cNvCxnSpPr>
          <p:nvPr/>
        </p:nvCxnSpPr>
        <p:spPr>
          <a:xfrm>
            <a:off x="5920200" y="2118600"/>
            <a:ext cx="480960" cy="500040"/>
          </a:xfrm>
          <a:prstGeom prst="straightConnector1">
            <a:avLst/>
          </a:prstGeom>
          <a:ln>
            <a:solidFill>
              <a:srgbClr val="3465A4"/>
            </a:solidFill>
            <a:tailEnd type="triangle" w="med" len="med"/>
          </a:ln>
        </p:spPr>
      </p:cxnSp>
      <p:cxnSp>
        <p:nvCxnSpPr>
          <p:cNvPr id="120" name="Line 10"/>
          <p:cNvCxnSpPr>
            <a:stCxn id="119" idx="0"/>
          </p:cNvCxnSpPr>
          <p:nvPr/>
        </p:nvCxnSpPr>
        <p:spPr>
          <a:xfrm flipH="1">
            <a:off x="4898520" y="2118600"/>
            <a:ext cx="1022040" cy="1490760"/>
          </a:xfrm>
          <a:prstGeom prst="straightConnector1">
            <a:avLst/>
          </a:prstGeom>
          <a:ln>
            <a:solidFill>
              <a:srgbClr val="3465A4"/>
            </a:solidFill>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7">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7">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7E4BD">
            <a:alpha val="73000"/>
          </a:srgbClr>
        </a:solidFill>
        <a:effectLst/>
      </p:bgPr>
    </p:bg>
    <p:spTree>
      <p:nvGrpSpPr>
        <p:cNvPr id="1" name=""/>
        <p:cNvGrpSpPr/>
        <p:nvPr/>
      </p:nvGrpSpPr>
      <p:grpSpPr>
        <a:xfrm>
          <a:off x="0" y="0"/>
          <a:ext cx="0" cy="0"/>
          <a:chOff x="0" y="0"/>
          <a:chExt cx="0" cy="0"/>
        </a:xfrm>
      </p:grpSpPr>
      <p:pic>
        <p:nvPicPr>
          <p:cNvPr id="121" name="Picture 2"/>
          <p:cNvPicPr/>
          <p:nvPr/>
        </p:nvPicPr>
        <p:blipFill>
          <a:blip r:embed="rId2"/>
          <a:stretch/>
        </p:blipFill>
        <p:spPr>
          <a:xfrm>
            <a:off x="-17280" y="990720"/>
            <a:ext cx="4581720" cy="5321160"/>
          </a:xfrm>
          <a:prstGeom prst="rect">
            <a:avLst/>
          </a:prstGeom>
          <a:ln>
            <a:noFill/>
          </a:ln>
        </p:spPr>
      </p:pic>
      <p:sp>
        <p:nvSpPr>
          <p:cNvPr id="122" name="CustomShape 1"/>
          <p:cNvSpPr/>
          <p:nvPr/>
        </p:nvSpPr>
        <p:spPr>
          <a:xfrm>
            <a:off x="4899600" y="990720"/>
            <a:ext cx="392256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Bringing order to the chaos of elements:</a:t>
            </a:r>
            <a:endParaRPr lang="en-US" sz="1800" b="0" strike="noStrike" spc="-1">
              <a:latin typeface="Arial"/>
            </a:endParaRPr>
          </a:p>
          <a:p>
            <a:pPr>
              <a:lnSpc>
                <a:spcPct val="100000"/>
              </a:lnSpc>
            </a:pPr>
            <a:r>
              <a:rPr lang="en-US" sz="1800" b="0" strike="noStrike" spc="-1">
                <a:solidFill>
                  <a:srgbClr val="000000"/>
                </a:solidFill>
                <a:latin typeface="Calibri"/>
              </a:rPr>
              <a:t>Early quantum number approach.</a:t>
            </a:r>
            <a:endParaRPr lang="en-US" sz="18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rot="21589800">
            <a:off x="1273320" y="283320"/>
            <a:ext cx="6035040" cy="3017880"/>
          </a:xfrm>
          <a:prstGeom prst="rect">
            <a:avLst/>
          </a:prstGeom>
          <a:noFill/>
          <a:ln>
            <a:noFill/>
          </a:ln>
        </p:spPr>
        <p:txBody>
          <a:bodyPr lIns="90000" tIns="45000" rIns="90000" bIns="45000">
            <a:noAutofit/>
          </a:bodyPr>
          <a:lstStyle/>
          <a:p>
            <a:r>
              <a:rPr lang="en-US" sz="2600" b="0" strike="noStrike" spc="-1">
                <a:latin typeface="Arial"/>
              </a:rPr>
              <a:t>Introduction to Quantum Mechanics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9CDE5">
            <a:alpha val="73000"/>
          </a:srgbClr>
        </a:solidFill>
        <a:effectLst/>
      </p:bgPr>
    </p:bg>
    <p:spTree>
      <p:nvGrpSpPr>
        <p:cNvPr id="1" name=""/>
        <p:cNvGrpSpPr/>
        <p:nvPr/>
      </p:nvGrpSpPr>
      <p:grpSpPr>
        <a:xfrm>
          <a:off x="0" y="0"/>
          <a:ext cx="0" cy="0"/>
          <a:chOff x="0" y="0"/>
          <a:chExt cx="0" cy="0"/>
        </a:xfrm>
      </p:grpSpPr>
      <p:sp>
        <p:nvSpPr>
          <p:cNvPr id="42" name="CustomShape 1"/>
          <p:cNvSpPr/>
          <p:nvPr/>
        </p:nvSpPr>
        <p:spPr>
          <a:xfrm>
            <a:off x="760320" y="304920"/>
            <a:ext cx="7962840" cy="577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200" b="0" strike="noStrike" spc="-1">
                <a:solidFill>
                  <a:srgbClr val="262626"/>
                </a:solidFill>
                <a:latin typeface="Calibri"/>
              </a:rPr>
              <a:t>Interference and Diffraction (see Hecht: Optics)</a:t>
            </a:r>
            <a:endParaRPr lang="en-US" sz="3200" b="0" strike="noStrike" spc="-1">
              <a:latin typeface="Arial"/>
            </a:endParaRPr>
          </a:p>
        </p:txBody>
      </p:sp>
      <p:pic>
        <p:nvPicPr>
          <p:cNvPr id="43" name="Picture 2"/>
          <p:cNvPicPr/>
          <p:nvPr/>
        </p:nvPicPr>
        <p:blipFill>
          <a:blip r:embed="rId2"/>
          <a:stretch/>
        </p:blipFill>
        <p:spPr>
          <a:xfrm>
            <a:off x="228600" y="1219320"/>
            <a:ext cx="4114440" cy="2721240"/>
          </a:xfrm>
          <a:prstGeom prst="rect">
            <a:avLst/>
          </a:prstGeom>
          <a:ln w="9360">
            <a:noFill/>
          </a:ln>
        </p:spPr>
      </p:pic>
      <p:pic>
        <p:nvPicPr>
          <p:cNvPr id="44" name="Picture 3"/>
          <p:cNvPicPr/>
          <p:nvPr/>
        </p:nvPicPr>
        <p:blipFill>
          <a:blip r:embed="rId3"/>
          <a:stretch/>
        </p:blipFill>
        <p:spPr>
          <a:xfrm>
            <a:off x="1981080" y="4419720"/>
            <a:ext cx="6781320" cy="2152440"/>
          </a:xfrm>
          <a:prstGeom prst="rect">
            <a:avLst/>
          </a:prstGeom>
          <a:ln w="9360">
            <a:noFill/>
          </a:ln>
        </p:spPr>
      </p:pic>
      <p:sp>
        <p:nvSpPr>
          <p:cNvPr id="45" name="CustomShape 2"/>
          <p:cNvSpPr/>
          <p:nvPr/>
        </p:nvSpPr>
        <p:spPr>
          <a:xfrm>
            <a:off x="5310000" y="2971800"/>
            <a:ext cx="2480760" cy="821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a:solidFill>
                  <a:srgbClr val="262626"/>
                </a:solidFill>
                <a:latin typeface="Calibri"/>
              </a:rPr>
              <a:t>Young’s double slit</a:t>
            </a:r>
            <a:endParaRPr lang="en-US" sz="2400" b="0" strike="noStrike" spc="-1">
              <a:latin typeface="Arial"/>
            </a:endParaRPr>
          </a:p>
          <a:p>
            <a:pPr>
              <a:lnSpc>
                <a:spcPct val="100000"/>
              </a:lnSpc>
            </a:pPr>
            <a:r>
              <a:rPr lang="en-US" sz="2400" b="0" strike="noStrike" spc="-1">
                <a:solidFill>
                  <a:srgbClr val="262626"/>
                </a:solidFill>
                <a:latin typeface="Calibri"/>
              </a:rPr>
              <a:t>experiment</a:t>
            </a: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fill="hold" nodeType="clickEffect">
                                  <p:stCondLst>
                                    <p:cond delay="0"/>
                                  </p:stCondLst>
                                  <p:childTnLst>
                                    <p:animScale>
                                      <p:cBhvr>
                                        <p:cTn id="10" dur="2000" fill="hold"/>
                                        <p:tgtEl>
                                          <p:spTgt spid="4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Class="path" fill="hold" nodeType="clickEffect">
                                  <p:stCondLst>
                                    <p:cond delay="0"/>
                                  </p:stCondLst>
                                  <p:childTnLst>
                                    <p:animMotion origin="layout" path="M -3.33333E-006 -2.59259E-006 L 0.28334 -0.01111 E">
                                      <p:cBhvr>
                                        <p:cTn id="14" dur="2000" fill="hold"/>
                                        <p:tgtEl>
                                          <p:spTgt spid="4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additive="repl">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path" fill="hold" nodeType="clickEffect">
                                  <p:stCondLst>
                                    <p:cond delay="0"/>
                                  </p:stCondLst>
                                  <p:childTnLst>
                                    <p:animMotion origin="layout" path="M 3.33333E-006 -2.22222E-006 L -0.05 -0.27778 E">
                                      <p:cBhvr>
                                        <p:cTn id="27" dur="2000" fill="hold"/>
                                        <p:tgtEl>
                                          <p:spTgt spid="44"/>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6" presetClass="emph" fill="hold" nodeType="clickEffect">
                                  <p:stCondLst>
                                    <p:cond delay="0"/>
                                  </p:stCondLst>
                                  <p:childTnLst>
                                    <p:animScale>
                                      <p:cBhvr>
                                        <p:cTn id="31" dur="2000" fill="hold"/>
                                        <p:tgtEl>
                                          <p:spTgt spid="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1362960" y="152280"/>
            <a:ext cx="552132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600" b="0" strike="noStrike" spc="-1">
                <a:solidFill>
                  <a:srgbClr val="0D0D0D"/>
                </a:solidFill>
                <a:latin typeface="Calibri"/>
              </a:rPr>
              <a:t>Quantum Physics - Hydrogen</a:t>
            </a:r>
            <a:endParaRPr lang="en-US" sz="3600" b="0" strike="noStrike" spc="-1">
              <a:latin typeface="Arial"/>
            </a:endParaRPr>
          </a:p>
        </p:txBody>
      </p:sp>
      <p:pic>
        <p:nvPicPr>
          <p:cNvPr id="125" name="Picture 2"/>
          <p:cNvPicPr/>
          <p:nvPr/>
        </p:nvPicPr>
        <p:blipFill>
          <a:blip r:embed="rId2"/>
          <a:stretch/>
        </p:blipFill>
        <p:spPr>
          <a:xfrm>
            <a:off x="152280" y="914400"/>
            <a:ext cx="8570520" cy="3895200"/>
          </a:xfrm>
          <a:prstGeom prst="rect">
            <a:avLst/>
          </a:prstGeom>
          <a:ln w="9360">
            <a:noFill/>
          </a:ln>
        </p:spPr>
      </p:pic>
      <p:pic>
        <p:nvPicPr>
          <p:cNvPr id="126" name="Picture 5" descr="Quantum_Hyd_QNumbers1.jpg"/>
          <p:cNvPicPr/>
          <p:nvPr/>
        </p:nvPicPr>
        <p:blipFill>
          <a:blip r:embed="rId3"/>
          <a:stretch/>
        </p:blipFill>
        <p:spPr>
          <a:xfrm>
            <a:off x="3429000" y="4091400"/>
            <a:ext cx="5638320" cy="4137840"/>
          </a:xfrm>
          <a:prstGeom prst="rect">
            <a:avLst/>
          </a:prstGeom>
          <a:ln>
            <a:noFill/>
          </a:ln>
        </p:spPr>
      </p:pic>
      <p:pic>
        <p:nvPicPr>
          <p:cNvPr id="127" name="Picture 6" descr="Quantum_Hyd_Eeigenvalues.jpg"/>
          <p:cNvPicPr/>
          <p:nvPr/>
        </p:nvPicPr>
        <p:blipFill>
          <a:blip r:embed="rId4"/>
          <a:stretch/>
        </p:blipFill>
        <p:spPr>
          <a:xfrm>
            <a:off x="-152280" y="6128640"/>
            <a:ext cx="5714640" cy="6526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fill="hold" nodeType="click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wipe(down)">
                                      <p:cBhvr additive="repl">
                                        <p:cTn id="11" dur="580">
                                          <p:stCondLst>
                                            <p:cond delay="0"/>
                                          </p:stCondLst>
                                        </p:cTn>
                                        <p:tgtEl>
                                          <p:spTgt spid="127"/>
                                        </p:tgtEl>
                                      </p:cBhvr>
                                    </p:animEffect>
                                    <p:anim calcmode="lin" valueType="num">
                                      <p:cBhvr additive="repl">
                                        <p:cTn id="12" dur="1822">
                                          <p:stCondLst>
                                            <p:cond delay="0"/>
                                          </p:stCondLst>
                                        </p:cTn>
                                        <p:tgtEl>
                                          <p:spTgt spid="127"/>
                                        </p:tgtEl>
                                        <p:attrNameLst>
                                          <p:attrName>ppt_x</p:attrName>
                                        </p:attrNameLst>
                                      </p:cBhvr>
                                      <p:tavLst>
                                        <p:tav tm="0">
                                          <p:val>
                                            <p:strVal val="#ppt_x-0.25"/>
                                          </p:val>
                                        </p:tav>
                                        <p:tav tm="100000">
                                          <p:val>
                                            <p:strVal val="#ppt_x"/>
                                          </p:val>
                                        </p:tav>
                                      </p:tavLst>
                                    </p:anim>
                                    <p:anim calcmode="lin" valueType="num">
                                      <p:cBhvr additive="repl">
                                        <p:cTn id="13" dur="664">
                                          <p:stCondLst>
                                            <p:cond delay="0"/>
                                          </p:stCondLst>
                                        </p:cTn>
                                        <p:tgtEl>
                                          <p:spTgt spid="127"/>
                                        </p:tgtEl>
                                        <p:attrNameLst>
                                          <p:attrName>ppt_y</p:attrName>
                                        </p:attrNameLst>
                                      </p:cBhvr>
                                      <p:tavLst>
                                        <p:tav tm="0" fmla="y-sin(pi*$)/3">
                                          <p:val>
                                            <p:fltVal val="0.5"/>
                                          </p:val>
                                        </p:tav>
                                        <p:tav tm="100000" fmla="y-sin(pi*$)/3">
                                          <p:val>
                                            <p:fltVal val="1"/>
                                          </p:val>
                                        </p:tav>
                                      </p:tavLst>
                                    </p:anim>
                                    <p:anim calcmode="lin" valueType="num">
                                      <p:cBhvr additive="repl">
                                        <p:cTn id="14" dur="664">
                                          <p:stCondLst>
                                            <p:cond delay="664"/>
                                          </p:stCondLst>
                                        </p:cTn>
                                        <p:tgtEl>
                                          <p:spTgt spid="127"/>
                                        </p:tgtEl>
                                        <p:attrNameLst>
                                          <p:attrName>ppt_y</p:attrName>
                                        </p:attrNameLst>
                                      </p:cBhvr>
                                      <p:tavLst>
                                        <p:tav tm="0" fmla="y-sin(pi*$)/9">
                                          <p:val>
                                            <p:fltVal val="0"/>
                                          </p:val>
                                        </p:tav>
                                        <p:tav tm="100000" fmla="y-sin(pi*$)/9">
                                          <p:val>
                                            <p:fltVal val="1"/>
                                          </p:val>
                                        </p:tav>
                                      </p:tavLst>
                                    </p:anim>
                                    <p:anim calcmode="lin" valueType="num">
                                      <p:cBhvr additive="repl">
                                        <p:cTn id="15" dur="332">
                                          <p:stCondLst>
                                            <p:cond delay="1324"/>
                                          </p:stCondLst>
                                        </p:cTn>
                                        <p:tgtEl>
                                          <p:spTgt spid="127"/>
                                        </p:tgtEl>
                                        <p:attrNameLst>
                                          <p:attrName>ppt_y</p:attrName>
                                        </p:attrNameLst>
                                      </p:cBhvr>
                                      <p:tavLst>
                                        <p:tav tm="0" fmla="y-sin(pi*$)/27">
                                          <p:val>
                                            <p:fltVal val="0"/>
                                          </p:val>
                                        </p:tav>
                                        <p:tav tm="100000" fmla="y-sin(pi*$)/27">
                                          <p:val>
                                            <p:fltVal val="1"/>
                                          </p:val>
                                        </p:tav>
                                      </p:tavLst>
                                    </p:anim>
                                    <p:anim calcmode="lin" valueType="num">
                                      <p:cBhvr additive="repl">
                                        <p:cTn id="16" dur="164">
                                          <p:stCondLst>
                                            <p:cond delay="1656"/>
                                          </p:stCondLst>
                                        </p:cTn>
                                        <p:tgtEl>
                                          <p:spTgt spid="127"/>
                                        </p:tgtEl>
                                        <p:attrNameLst>
                                          <p:attrName>ppt_y</p:attrName>
                                        </p:attrNameLst>
                                      </p:cBhvr>
                                      <p:tavLst>
                                        <p:tav tm="0" fmla="y-sin(pi*$)/81">
                                          <p:val>
                                            <p:fltVal val="0"/>
                                          </p:val>
                                        </p:tav>
                                        <p:tav tm="100000" fmla="y-sin(pi*$)/81">
                                          <p:val>
                                            <p:fltVal val="1"/>
                                          </p:val>
                                        </p:tav>
                                      </p:tavLst>
                                    </p:anim>
                                    <p:animScale>
                                      <p:cBhvr>
                                        <p:cTn id="17" dur="26" fill="hold">
                                          <p:stCondLst>
                                            <p:cond delay="650"/>
                                          </p:stCondLst>
                                        </p:cTn>
                                        <p:tgtEl>
                                          <p:spTgt spid="127"/>
                                        </p:tgtEl>
                                      </p:cBhvr>
                                      <p:to x="100000" y="60000"/>
                                    </p:animScale>
                                    <p:animScale>
                                      <p:cBhvr>
                                        <p:cTn id="18" dur="166" fill="hold">
                                          <p:stCondLst>
                                            <p:cond delay="676"/>
                                          </p:stCondLst>
                                        </p:cTn>
                                        <p:tgtEl>
                                          <p:spTgt spid="127"/>
                                        </p:tgtEl>
                                      </p:cBhvr>
                                      <p:to x="100000" y="100000"/>
                                    </p:animScale>
                                    <p:animScale>
                                      <p:cBhvr>
                                        <p:cTn id="19" dur="26" fill="hold">
                                          <p:stCondLst>
                                            <p:cond delay="1312"/>
                                          </p:stCondLst>
                                        </p:cTn>
                                        <p:tgtEl>
                                          <p:spTgt spid="127"/>
                                        </p:tgtEl>
                                      </p:cBhvr>
                                      <p:to x="100000" y="80000"/>
                                    </p:animScale>
                                    <p:animScale>
                                      <p:cBhvr>
                                        <p:cTn id="20" dur="166" fill="hold">
                                          <p:stCondLst>
                                            <p:cond delay="1338"/>
                                          </p:stCondLst>
                                        </p:cTn>
                                        <p:tgtEl>
                                          <p:spTgt spid="127"/>
                                        </p:tgtEl>
                                      </p:cBhvr>
                                      <p:to x="100000" y="100000"/>
                                    </p:animScale>
                                    <p:animScale>
                                      <p:cBhvr>
                                        <p:cTn id="21" dur="26" fill="hold">
                                          <p:stCondLst>
                                            <p:cond delay="1642"/>
                                          </p:stCondLst>
                                        </p:cTn>
                                        <p:tgtEl>
                                          <p:spTgt spid="127"/>
                                        </p:tgtEl>
                                      </p:cBhvr>
                                      <p:to x="100000" y="90000"/>
                                    </p:animScale>
                                    <p:animScale>
                                      <p:cBhvr>
                                        <p:cTn id="22" dur="166" fill="hold">
                                          <p:stCondLst>
                                            <p:cond delay="1668"/>
                                          </p:stCondLst>
                                        </p:cTn>
                                        <p:tgtEl>
                                          <p:spTgt spid="127"/>
                                        </p:tgtEl>
                                      </p:cBhvr>
                                      <p:to x="100000" y="100000"/>
                                    </p:animScale>
                                    <p:animScale>
                                      <p:cBhvr>
                                        <p:cTn id="23" dur="26" fill="hold">
                                          <p:stCondLst>
                                            <p:cond delay="1808"/>
                                          </p:stCondLst>
                                        </p:cTn>
                                        <p:tgtEl>
                                          <p:spTgt spid="127"/>
                                        </p:tgtEl>
                                      </p:cBhvr>
                                      <p:to x="100000" y="95000"/>
                                    </p:animScale>
                                    <p:animScale>
                                      <p:cBhvr>
                                        <p:cTn id="24" dur="166" fill="hold">
                                          <p:stCondLst>
                                            <p:cond delay="1834"/>
                                          </p:stCondLst>
                                        </p:cTn>
                                        <p:tgtEl>
                                          <p:spTgt spid="1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3" descr="Quantum_Hyd_OrbitalAngularMomEigenfct.jpg"/>
          <p:cNvPicPr/>
          <p:nvPr/>
        </p:nvPicPr>
        <p:blipFill>
          <a:blip r:embed="rId2"/>
          <a:stretch/>
        </p:blipFill>
        <p:spPr>
          <a:xfrm>
            <a:off x="5828760" y="0"/>
            <a:ext cx="3314880" cy="3123720"/>
          </a:xfrm>
          <a:prstGeom prst="rect">
            <a:avLst/>
          </a:prstGeom>
          <a:ln>
            <a:noFill/>
          </a:ln>
        </p:spPr>
      </p:pic>
      <p:pic>
        <p:nvPicPr>
          <p:cNvPr id="129" name="Picture 6" descr="Quantum_Hyd_SepAngRadialSEqn1.jpg"/>
          <p:cNvPicPr/>
          <p:nvPr/>
        </p:nvPicPr>
        <p:blipFill>
          <a:blip r:embed="rId3"/>
          <a:stretch/>
        </p:blipFill>
        <p:spPr>
          <a:xfrm>
            <a:off x="152280" y="0"/>
            <a:ext cx="4895640" cy="3657240"/>
          </a:xfrm>
          <a:prstGeom prst="rect">
            <a:avLst/>
          </a:prstGeom>
          <a:ln>
            <a:noFill/>
          </a:ln>
        </p:spPr>
      </p:pic>
      <p:pic>
        <p:nvPicPr>
          <p:cNvPr id="130" name="Picture 8" descr="Quantum_Hyd_SolAngularSEqn1.jpg"/>
          <p:cNvPicPr/>
          <p:nvPr/>
        </p:nvPicPr>
        <p:blipFill>
          <a:blip r:embed="rId4"/>
          <a:stretch/>
        </p:blipFill>
        <p:spPr>
          <a:xfrm>
            <a:off x="0" y="2971800"/>
            <a:ext cx="6629040" cy="3657240"/>
          </a:xfrm>
          <a:prstGeom prst="rect">
            <a:avLst/>
          </a:prstGeom>
          <a:ln>
            <a:noFill/>
          </a:ln>
        </p:spPr>
      </p:pic>
      <p:pic>
        <p:nvPicPr>
          <p:cNvPr id="131" name="Picture 9" descr="Quantum_Hyd_AngularWavefctPlot.jpg"/>
          <p:cNvPicPr/>
          <p:nvPr/>
        </p:nvPicPr>
        <p:blipFill>
          <a:blip r:embed="rId5"/>
          <a:stretch/>
        </p:blipFill>
        <p:spPr>
          <a:xfrm>
            <a:off x="5545080" y="3962520"/>
            <a:ext cx="3751200" cy="2895120"/>
          </a:xfrm>
          <a:prstGeom prst="rect">
            <a:avLst/>
          </a:prstGeom>
          <a:ln>
            <a:noFill/>
          </a:ln>
        </p:spPr>
      </p:pic>
      <p:sp>
        <p:nvSpPr>
          <p:cNvPr id="132" name="CustomShape 1"/>
          <p:cNvSpPr/>
          <p:nvPr/>
        </p:nvSpPr>
        <p:spPr>
          <a:xfrm>
            <a:off x="2749320" y="300240"/>
            <a:ext cx="8776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a:solidFill>
                  <a:srgbClr val="0D0D0D"/>
                </a:solidFill>
                <a:latin typeface="Calibri"/>
              </a:rPr>
              <a:t>S-Eqn</a:t>
            </a:r>
            <a:endParaRPr lang="en-US" sz="2400" b="0" strike="noStrike" spc="-1">
              <a:latin typeface="Arial"/>
            </a:endParaRPr>
          </a:p>
        </p:txBody>
      </p:sp>
      <p:sp>
        <p:nvSpPr>
          <p:cNvPr id="133" name="CustomShape 2"/>
          <p:cNvSpPr/>
          <p:nvPr/>
        </p:nvSpPr>
        <p:spPr>
          <a:xfrm>
            <a:off x="317520" y="4191120"/>
            <a:ext cx="20188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Solve for first angle:</a:t>
            </a:r>
            <a:endParaRPr lang="en-US" sz="1800" b="0" strike="noStrike" spc="-1">
              <a:latin typeface="Arial"/>
            </a:endParaRPr>
          </a:p>
        </p:txBody>
      </p:sp>
      <p:sp>
        <p:nvSpPr>
          <p:cNvPr id="134" name="CustomShape 3"/>
          <p:cNvSpPr/>
          <p:nvPr/>
        </p:nvSpPr>
        <p:spPr>
          <a:xfrm>
            <a:off x="5946480" y="762120"/>
            <a:ext cx="414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Symbol"/>
              </a:rPr>
              <a:t>Q:</a:t>
            </a:r>
            <a:endParaRPr lang="en-US" sz="1800" b="0" strike="noStrike" spc="-1">
              <a:latin typeface="Arial"/>
            </a:endParaRPr>
          </a:p>
        </p:txBody>
      </p:sp>
      <p:sp>
        <p:nvSpPr>
          <p:cNvPr id="135" name="CustomShape 4"/>
          <p:cNvSpPr/>
          <p:nvPr/>
        </p:nvSpPr>
        <p:spPr>
          <a:xfrm>
            <a:off x="5871240" y="457200"/>
            <a:ext cx="6580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solve</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nodeType="clickEffect">
                                  <p:stCondLst>
                                    <p:cond delay="0"/>
                                  </p:stCondLst>
                                  <p:childTnLst>
                                    <p:animEffect transition="out" filter="box(in)">
                                      <p:cBhvr additive="repl">
                                        <p:cTn id="10" dur="500"/>
                                        <p:tgtEl>
                                          <p:spTgt spid="129"/>
                                        </p:tgtEl>
                                      </p:cBhvr>
                                    </p:animEffect>
                                    <p:set>
                                      <p:cBhvr>
                                        <p:cTn id="11" dur="1" fill="hold">
                                          <p:stCondLst>
                                            <p:cond delay="499"/>
                                          </p:stCondLst>
                                        </p:cTn>
                                        <p:tgtEl>
                                          <p:spTgt spid="12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fill="hold" nodeType="clickEffect">
                                  <p:stCondLst>
                                    <p:cond delay="0"/>
                                  </p:stCondLst>
                                  <p:childTnLst>
                                    <p:set>
                                      <p:cBhvr>
                                        <p:cTn id="15" dur="1" fill="hold">
                                          <p:stCondLst>
                                            <p:cond delay="0"/>
                                          </p:stCondLst>
                                        </p:cTn>
                                        <p:tgtEl>
                                          <p:spTgt spid="1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additive="repl">
                                        <p:cTn id="19" dur="500"/>
                                        <p:tgtEl>
                                          <p:spTgt spid="130"/>
                                        </p:tgtEl>
                                      </p:cBhvr>
                                    </p:animEffect>
                                    <p:set>
                                      <p:cBhvr>
                                        <p:cTn id="20" dur="1" fill="hold">
                                          <p:stCondLst>
                                            <p:cond delay="499"/>
                                          </p:stCondLst>
                                        </p:cTn>
                                        <p:tgtEl>
                                          <p:spTgt spid="1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blinds(horizontal)">
                                      <p:cBhvr additive="repl">
                                        <p:cTn id="29" dur="500"/>
                                        <p:tgtEl>
                                          <p:spTgt spid="12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fill="hold" nodeType="clickEffect">
                                  <p:stCondLst>
                                    <p:cond delay="0"/>
                                  </p:stCondLst>
                                  <p:childTnLst>
                                    <p:animScale>
                                      <p:cBhvr>
                                        <p:cTn id="33" dur="2000" fill="hold"/>
                                        <p:tgtEl>
                                          <p:spTgt spid="131"/>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Class="path" fill="hold" nodeType="clickEffect">
                                  <p:stCondLst>
                                    <p:cond delay="0"/>
                                  </p:stCondLst>
                                  <p:childTnLst>
                                    <p:animMotion origin="layout" path="M -5E-006 2.22222E-006 L -0.07501 -0.04445 E">
                                      <p:cBhvr>
                                        <p:cTn id="37" dur="2000" fill="hold"/>
                                        <p:tgtEl>
                                          <p:spTgt spid="1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3" descr="Quantum_Hyd_SepAngRadialSEqn1.jpg"/>
          <p:cNvPicPr/>
          <p:nvPr/>
        </p:nvPicPr>
        <p:blipFill>
          <a:blip r:embed="rId2"/>
          <a:stretch/>
        </p:blipFill>
        <p:spPr>
          <a:xfrm>
            <a:off x="0" y="228600"/>
            <a:ext cx="4895640" cy="3657240"/>
          </a:xfrm>
          <a:prstGeom prst="rect">
            <a:avLst/>
          </a:prstGeom>
          <a:ln>
            <a:noFill/>
          </a:ln>
        </p:spPr>
      </p:pic>
      <p:sp>
        <p:nvSpPr>
          <p:cNvPr id="137" name="CustomShape 1"/>
          <p:cNvSpPr/>
          <p:nvPr/>
        </p:nvSpPr>
        <p:spPr>
          <a:xfrm>
            <a:off x="320760" y="3352680"/>
            <a:ext cx="25297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Radial solution functions:</a:t>
            </a:r>
            <a:endParaRPr lang="en-US" sz="1800" b="0" strike="noStrike" spc="-1">
              <a:latin typeface="Arial"/>
            </a:endParaRPr>
          </a:p>
        </p:txBody>
      </p:sp>
      <p:pic>
        <p:nvPicPr>
          <p:cNvPr id="138" name="Picture 7" descr="Quantum_Hyd_SolRadialSEqn.jpg"/>
          <p:cNvPicPr/>
          <p:nvPr/>
        </p:nvPicPr>
        <p:blipFill>
          <a:blip r:embed="rId3"/>
          <a:stretch/>
        </p:blipFill>
        <p:spPr>
          <a:xfrm>
            <a:off x="4267080" y="3048120"/>
            <a:ext cx="4697640" cy="38095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linds(horizontal)">
                                      <p:cBhvr additive="repl">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574880" y="304920"/>
            <a:ext cx="906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“Shells”</a:t>
            </a:r>
            <a:endParaRPr lang="en-US" sz="1800" b="0" strike="noStrike" spc="-1">
              <a:latin typeface="Arial"/>
            </a:endParaRPr>
          </a:p>
        </p:txBody>
      </p:sp>
      <p:pic>
        <p:nvPicPr>
          <p:cNvPr id="140" name="Picture 5" descr="Quantum_Hyd_Shells.jpg"/>
          <p:cNvPicPr/>
          <p:nvPr/>
        </p:nvPicPr>
        <p:blipFill>
          <a:blip r:embed="rId2"/>
          <a:stretch/>
        </p:blipFill>
        <p:spPr>
          <a:xfrm>
            <a:off x="4821480" y="646200"/>
            <a:ext cx="4322160" cy="6171840"/>
          </a:xfrm>
          <a:prstGeom prst="rect">
            <a:avLst/>
          </a:prstGeom>
          <a:ln>
            <a:noFill/>
          </a:ln>
        </p:spPr>
      </p:pic>
      <p:pic>
        <p:nvPicPr>
          <p:cNvPr id="141" name="Picture 6" descr="Quantum_hyd_RadialPlots.jpg"/>
          <p:cNvPicPr/>
          <p:nvPr/>
        </p:nvPicPr>
        <p:blipFill>
          <a:blip r:embed="rId3"/>
          <a:stretch/>
        </p:blipFill>
        <p:spPr>
          <a:xfrm>
            <a:off x="0" y="4018320"/>
            <a:ext cx="9143640" cy="28393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additive="repl">
                                        <p:cTn id="14" dur="500"/>
                                        <p:tgtEl>
                                          <p:spTgt spid="141"/>
                                        </p:tgtEl>
                                      </p:cBhvr>
                                    </p:animEffect>
                                    <p:set>
                                      <p:cBhvr>
                                        <p:cTn id="15" dur="1" fill="hold">
                                          <p:stCondLst>
                                            <p:cond delay="499"/>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6" descr="Quantum_Hyd_ZeemanSpectrum.jpg"/>
          <p:cNvPicPr/>
          <p:nvPr/>
        </p:nvPicPr>
        <p:blipFill>
          <a:blip r:embed="rId2"/>
          <a:stretch/>
        </p:blipFill>
        <p:spPr>
          <a:xfrm>
            <a:off x="0" y="990720"/>
            <a:ext cx="9143640" cy="3375000"/>
          </a:xfrm>
          <a:prstGeom prst="rect">
            <a:avLst/>
          </a:prstGeom>
          <a:ln>
            <a:noFill/>
          </a:ln>
        </p:spPr>
      </p:pic>
      <p:pic>
        <p:nvPicPr>
          <p:cNvPr id="143" name="Picture 7" descr="Quantum_Hyd_ZeemanSplit.jpg"/>
          <p:cNvPicPr/>
          <p:nvPr/>
        </p:nvPicPr>
        <p:blipFill>
          <a:blip r:embed="rId3"/>
          <a:stretch/>
        </p:blipFill>
        <p:spPr>
          <a:xfrm>
            <a:off x="0" y="4527360"/>
            <a:ext cx="9143640" cy="2330280"/>
          </a:xfrm>
          <a:prstGeom prst="rect">
            <a:avLst/>
          </a:prstGeom>
          <a:ln>
            <a:noFill/>
          </a:ln>
        </p:spPr>
      </p:pic>
      <p:sp>
        <p:nvSpPr>
          <p:cNvPr id="144" name="CustomShape 1"/>
          <p:cNvSpPr/>
          <p:nvPr/>
        </p:nvSpPr>
        <p:spPr>
          <a:xfrm>
            <a:off x="1091880" y="380880"/>
            <a:ext cx="455040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a:solidFill>
                  <a:srgbClr val="0D0D0D"/>
                </a:solidFill>
                <a:latin typeface="Calibri"/>
              </a:rPr>
              <a:t>Magnetic q-number: Zeeman Effect</a:t>
            </a:r>
            <a:endParaRPr lang="en-US" sz="2400" b="0" strike="noStrike" spc="-1">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206"/>
            <a:ext cx="3889491" cy="411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620" y="152400"/>
            <a:ext cx="3796831" cy="377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79" y="5135854"/>
            <a:ext cx="7194550" cy="170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3390" y="3762103"/>
            <a:ext cx="3541279" cy="308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9479" y="313509"/>
            <a:ext cx="3437929" cy="369332"/>
          </a:xfrm>
          <a:prstGeom prst="rect">
            <a:avLst/>
          </a:prstGeom>
          <a:noFill/>
        </p:spPr>
        <p:txBody>
          <a:bodyPr wrap="none" rtlCol="0">
            <a:spAutoFit/>
          </a:bodyPr>
          <a:lstStyle/>
          <a:p>
            <a:r>
              <a:rPr lang="en-US" dirty="0"/>
              <a:t>Early Attempts at Periodic Table</a:t>
            </a:r>
          </a:p>
        </p:txBody>
      </p:sp>
    </p:spTree>
    <p:extLst>
      <p:ext uri="{BB962C8B-B14F-4D97-AF65-F5344CB8AC3E}">
        <p14:creationId xmlns:p14="http://schemas.microsoft.com/office/powerpoint/2010/main" val="20166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 descr="Quantum_PauliPrcpl.jpg"/>
          <p:cNvPicPr/>
          <p:nvPr/>
        </p:nvPicPr>
        <p:blipFill>
          <a:blip r:embed="rId2"/>
          <a:stretch/>
        </p:blipFill>
        <p:spPr>
          <a:xfrm>
            <a:off x="6101640" y="360"/>
            <a:ext cx="3042360" cy="6857640"/>
          </a:xfrm>
          <a:prstGeom prst="rect">
            <a:avLst/>
          </a:prstGeom>
          <a:ln>
            <a:noFill/>
          </a:ln>
        </p:spPr>
      </p:pic>
      <p:sp>
        <p:nvSpPr>
          <p:cNvPr id="146" name="CustomShape 1"/>
          <p:cNvSpPr/>
          <p:nvPr/>
        </p:nvSpPr>
        <p:spPr>
          <a:xfrm>
            <a:off x="243000" y="457200"/>
            <a:ext cx="4081159" cy="119887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dirty="0">
                <a:solidFill>
                  <a:srgbClr val="0D0D0D"/>
                </a:solidFill>
                <a:latin typeface="Calibri"/>
              </a:rPr>
              <a:t>The Missing Piece:</a:t>
            </a:r>
          </a:p>
          <a:p>
            <a:pPr>
              <a:lnSpc>
                <a:spcPct val="100000"/>
              </a:lnSpc>
            </a:pPr>
            <a:endParaRPr lang="en-US" sz="2400" spc="-1" dirty="0">
              <a:solidFill>
                <a:srgbClr val="0D0D0D"/>
              </a:solidFill>
              <a:latin typeface="Calibri"/>
            </a:endParaRPr>
          </a:p>
          <a:p>
            <a:pPr>
              <a:lnSpc>
                <a:spcPct val="100000"/>
              </a:lnSpc>
            </a:pPr>
            <a:r>
              <a:rPr lang="en-US" sz="2400" b="0" strike="noStrike" spc="-1" dirty="0">
                <a:solidFill>
                  <a:srgbClr val="0D0D0D"/>
                </a:solidFill>
                <a:latin typeface="Calibri"/>
              </a:rPr>
              <a:t>	Pauli Exclusion Principle</a:t>
            </a:r>
            <a:endParaRPr lang="en-US" sz="2400" b="0" strike="noStrike" spc="-1" dirty="0">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4" descr="Quantum_Hyd_ELevelsAllowedTrans1.jpg"/>
          <p:cNvPicPr/>
          <p:nvPr/>
        </p:nvPicPr>
        <p:blipFill>
          <a:blip r:embed="rId2"/>
          <a:stretch/>
        </p:blipFill>
        <p:spPr>
          <a:xfrm>
            <a:off x="-152280" y="228600"/>
            <a:ext cx="9143640" cy="4086720"/>
          </a:xfrm>
          <a:prstGeom prst="rect">
            <a:avLst/>
          </a:prstGeom>
          <a:ln>
            <a:noFill/>
          </a:ln>
        </p:spPr>
      </p:pic>
      <p:pic>
        <p:nvPicPr>
          <p:cNvPr id="148" name="Picture 5" descr="Quantum_Hyd_ELevelsAllowedTrans2.jpg"/>
          <p:cNvPicPr/>
          <p:nvPr/>
        </p:nvPicPr>
        <p:blipFill>
          <a:blip r:embed="rId3"/>
          <a:stretch/>
        </p:blipFill>
        <p:spPr>
          <a:xfrm>
            <a:off x="304920" y="771480"/>
            <a:ext cx="8476920" cy="6086160"/>
          </a:xfrm>
          <a:prstGeom prst="rect">
            <a:avLst/>
          </a:prstGeom>
          <a:ln>
            <a:noFill/>
          </a:ln>
        </p:spPr>
      </p:pic>
      <p:sp>
        <p:nvSpPr>
          <p:cNvPr id="149" name="CustomShape 1"/>
          <p:cNvSpPr/>
          <p:nvPr/>
        </p:nvSpPr>
        <p:spPr>
          <a:xfrm>
            <a:off x="4899600" y="304920"/>
            <a:ext cx="425916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a:solidFill>
                  <a:srgbClr val="0D0D0D"/>
                </a:solidFill>
                <a:latin typeface="Calibri"/>
              </a:rPr>
              <a:t>Selection Rules &amp; Forbidden Transitions</a:t>
            </a:r>
            <a:endParaRPr lang="en-US" sz="20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additive="repl">
                                        <p:cTn id="6" dur="500"/>
                                        <p:tgtEl>
                                          <p:spTgt spid="147"/>
                                        </p:tgtEl>
                                      </p:cBhvr>
                                    </p:animEffect>
                                    <p:set>
                                      <p:cBhvr>
                                        <p:cTn id="7" dur="1" fill="hold">
                                          <p:stCondLst>
                                            <p:cond delay="499"/>
                                          </p:stCondLst>
                                        </p:cTn>
                                        <p:tgtEl>
                                          <p:spTgt spid="14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CDE5">
            <a:alpha val="73000"/>
          </a:srgbClr>
        </a:solidFill>
        <a:effectLst/>
      </p:bgPr>
    </p:bg>
    <p:spTree>
      <p:nvGrpSpPr>
        <p:cNvPr id="1" name=""/>
        <p:cNvGrpSpPr/>
        <p:nvPr/>
      </p:nvGrpSpPr>
      <p:grpSpPr>
        <a:xfrm>
          <a:off x="0" y="0"/>
          <a:ext cx="0" cy="0"/>
          <a:chOff x="0" y="0"/>
          <a:chExt cx="0" cy="0"/>
        </a:xfrm>
      </p:grpSpPr>
      <p:pic>
        <p:nvPicPr>
          <p:cNvPr id="46" name="Picture 2"/>
          <p:cNvPicPr/>
          <p:nvPr/>
        </p:nvPicPr>
        <p:blipFill>
          <a:blip r:embed="rId2"/>
          <a:stretch/>
        </p:blipFill>
        <p:spPr>
          <a:xfrm>
            <a:off x="866880" y="1371600"/>
            <a:ext cx="5557320" cy="3085920"/>
          </a:xfrm>
          <a:prstGeom prst="rect">
            <a:avLst/>
          </a:prstGeom>
          <a:ln w="9360">
            <a:noFill/>
          </a:ln>
        </p:spPr>
      </p:pic>
      <p:sp>
        <p:nvSpPr>
          <p:cNvPr id="47" name="CustomShape 1"/>
          <p:cNvSpPr/>
          <p:nvPr/>
        </p:nvSpPr>
        <p:spPr>
          <a:xfrm>
            <a:off x="1464480" y="685800"/>
            <a:ext cx="277020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a:solidFill>
                  <a:srgbClr val="262626"/>
                </a:solidFill>
                <a:latin typeface="Calibri"/>
              </a:rPr>
              <a:t>Interference pattern:</a:t>
            </a:r>
            <a:endParaRPr lang="en-US" sz="2400" b="0" strike="noStrike" spc="-1">
              <a:latin typeface="Arial"/>
            </a:endParaRPr>
          </a:p>
        </p:txBody>
      </p:sp>
      <p:pic>
        <p:nvPicPr>
          <p:cNvPr id="48" name="Picture 3"/>
          <p:cNvPicPr/>
          <p:nvPr/>
        </p:nvPicPr>
        <p:blipFill>
          <a:blip r:embed="rId3"/>
          <a:stretch/>
        </p:blipFill>
        <p:spPr>
          <a:xfrm>
            <a:off x="6553080" y="3429000"/>
            <a:ext cx="2347560" cy="871200"/>
          </a:xfrm>
          <a:prstGeom prst="rect">
            <a:avLst/>
          </a:prstGeom>
          <a:ln w="936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4" descr="Quantum_MElec_VsHyd.jpg"/>
          <p:cNvPicPr/>
          <p:nvPr/>
        </p:nvPicPr>
        <p:blipFill>
          <a:blip r:embed="rId2"/>
          <a:stretch/>
        </p:blipFill>
        <p:spPr>
          <a:xfrm>
            <a:off x="0" y="511200"/>
            <a:ext cx="9143640" cy="3526920"/>
          </a:xfrm>
          <a:prstGeom prst="rect">
            <a:avLst/>
          </a:prstGeom>
          <a:ln>
            <a:noFill/>
          </a:ln>
        </p:spPr>
      </p:pic>
      <p:pic>
        <p:nvPicPr>
          <p:cNvPr id="151" name="Picture 5" descr="Quantum_Elements_ElecConfig.jpg"/>
          <p:cNvPicPr/>
          <p:nvPr/>
        </p:nvPicPr>
        <p:blipFill>
          <a:blip r:embed="rId3"/>
          <a:stretch/>
        </p:blipFill>
        <p:spPr>
          <a:xfrm>
            <a:off x="1523880" y="2259360"/>
            <a:ext cx="7619760" cy="4598280"/>
          </a:xfrm>
          <a:prstGeom prst="rect">
            <a:avLst/>
          </a:prstGeom>
          <a:ln>
            <a:noFill/>
          </a:ln>
        </p:spPr>
      </p:pic>
      <p:sp>
        <p:nvSpPr>
          <p:cNvPr id="152" name="CustomShape 1"/>
          <p:cNvSpPr/>
          <p:nvPr/>
        </p:nvSpPr>
        <p:spPr>
          <a:xfrm>
            <a:off x="6186600" y="0"/>
            <a:ext cx="223380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1" strike="noStrike" spc="-1">
                <a:solidFill>
                  <a:srgbClr val="C00000"/>
                </a:solidFill>
                <a:latin typeface="Calibri"/>
              </a:rPr>
              <a:t>Periodic Table</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additive="repl">
                                        <p:cTn id="6" dur="500"/>
                                        <p:tgtEl>
                                          <p:spTgt spid="150"/>
                                        </p:tgtEl>
                                      </p:cBhvr>
                                    </p:animEffect>
                                    <p:set>
                                      <p:cBhvr>
                                        <p:cTn id="7" dur="1" fill="hold">
                                          <p:stCondLst>
                                            <p:cond delay="499"/>
                                          </p:stCondLst>
                                        </p:cTn>
                                        <p:tgtEl>
                                          <p:spTgt spid="1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4BD97">
            <a:alpha val="73000"/>
          </a:srgbClr>
        </a:solidFill>
        <a:effectLst/>
      </p:bgPr>
    </p:bg>
    <p:spTree>
      <p:nvGrpSpPr>
        <p:cNvPr id="1" name=""/>
        <p:cNvGrpSpPr/>
        <p:nvPr/>
      </p:nvGrpSpPr>
      <p:grpSpPr>
        <a:xfrm>
          <a:off x="0" y="0"/>
          <a:ext cx="0" cy="0"/>
          <a:chOff x="0" y="0"/>
          <a:chExt cx="0" cy="0"/>
        </a:xfrm>
      </p:grpSpPr>
      <p:pic>
        <p:nvPicPr>
          <p:cNvPr id="153" name="Picture 2"/>
          <p:cNvPicPr/>
          <p:nvPr/>
        </p:nvPicPr>
        <p:blipFill>
          <a:blip r:embed="rId2"/>
          <a:stretch/>
        </p:blipFill>
        <p:spPr>
          <a:xfrm>
            <a:off x="-17280" y="990720"/>
            <a:ext cx="4581720" cy="5321160"/>
          </a:xfrm>
          <a:prstGeom prst="rect">
            <a:avLst/>
          </a:prstGeom>
          <a:ln>
            <a:noFill/>
          </a:ln>
        </p:spPr>
      </p:pic>
      <p:pic>
        <p:nvPicPr>
          <p:cNvPr id="154" name="Picture 3"/>
          <p:cNvPicPr/>
          <p:nvPr/>
        </p:nvPicPr>
        <p:blipFill>
          <a:blip r:embed="rId3"/>
          <a:stretch/>
        </p:blipFill>
        <p:spPr>
          <a:xfrm>
            <a:off x="4614120" y="978120"/>
            <a:ext cx="4515480" cy="5333760"/>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4"/>
          <p:cNvPicPr/>
          <p:nvPr/>
        </p:nvPicPr>
        <p:blipFill>
          <a:blip r:embed="rId2"/>
          <a:stretch/>
        </p:blipFill>
        <p:spPr>
          <a:xfrm>
            <a:off x="0" y="914400"/>
            <a:ext cx="4273200" cy="5028840"/>
          </a:xfrm>
          <a:prstGeom prst="rect">
            <a:avLst/>
          </a:prstGeom>
          <a:ln>
            <a:noFill/>
          </a:ln>
        </p:spPr>
      </p:pic>
      <p:pic>
        <p:nvPicPr>
          <p:cNvPr id="156" name="Picture 3"/>
          <p:cNvPicPr/>
          <p:nvPr/>
        </p:nvPicPr>
        <p:blipFill>
          <a:blip r:embed="rId3"/>
          <a:stretch/>
        </p:blipFill>
        <p:spPr>
          <a:xfrm>
            <a:off x="3962520" y="1374840"/>
            <a:ext cx="5508720" cy="3776400"/>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icture 3"/>
          <p:cNvPicPr/>
          <p:nvPr/>
        </p:nvPicPr>
        <p:blipFill>
          <a:blip r:embed="rId2"/>
          <a:stretch/>
        </p:blipFill>
        <p:spPr>
          <a:xfrm>
            <a:off x="18720" y="76320"/>
            <a:ext cx="4731120" cy="3047760"/>
          </a:xfrm>
          <a:prstGeom prst="rect">
            <a:avLst/>
          </a:prstGeom>
          <a:ln>
            <a:noFill/>
          </a:ln>
        </p:spPr>
      </p:pic>
      <p:pic>
        <p:nvPicPr>
          <p:cNvPr id="158" name="Picture 3"/>
          <p:cNvPicPr/>
          <p:nvPr/>
        </p:nvPicPr>
        <p:blipFill>
          <a:blip r:embed="rId3"/>
          <a:stretch/>
        </p:blipFill>
        <p:spPr>
          <a:xfrm>
            <a:off x="18720" y="3655080"/>
            <a:ext cx="4829040" cy="3060360"/>
          </a:xfrm>
          <a:prstGeom prst="rect">
            <a:avLst/>
          </a:prstGeom>
          <a:ln>
            <a:noFill/>
          </a:ln>
        </p:spPr>
      </p:pic>
      <p:pic>
        <p:nvPicPr>
          <p:cNvPr id="159" name="Picture 2"/>
          <p:cNvPicPr/>
          <p:nvPr/>
        </p:nvPicPr>
        <p:blipFill>
          <a:blip r:embed="rId4"/>
          <a:stretch/>
        </p:blipFill>
        <p:spPr>
          <a:xfrm>
            <a:off x="4876920" y="1393200"/>
            <a:ext cx="4352760" cy="3635640"/>
          </a:xfrm>
          <a:prstGeom prst="rect">
            <a:avLst/>
          </a:prstGeom>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086600" cy="475637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720" y="2606040"/>
            <a:ext cx="5669280" cy="4251960"/>
          </a:xfrm>
          <a:prstGeom prst="rect">
            <a:avLst/>
          </a:prstGeom>
        </p:spPr>
      </p:pic>
    </p:spTree>
    <p:extLst>
      <p:ext uri="{BB962C8B-B14F-4D97-AF65-F5344CB8AC3E}">
        <p14:creationId xmlns:p14="http://schemas.microsoft.com/office/powerpoint/2010/main" val="13264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icture 2"/>
          <p:cNvPicPr/>
          <p:nvPr/>
        </p:nvPicPr>
        <p:blipFill>
          <a:blip r:embed="rId2"/>
          <a:stretch/>
        </p:blipFill>
        <p:spPr>
          <a:xfrm>
            <a:off x="76320" y="15480"/>
            <a:ext cx="6678360" cy="3885840"/>
          </a:xfrm>
          <a:prstGeom prst="rect">
            <a:avLst/>
          </a:prstGeom>
          <a:ln w="9360">
            <a:noFill/>
          </a:ln>
        </p:spPr>
      </p:pic>
      <p:pic>
        <p:nvPicPr>
          <p:cNvPr id="162" name="Picture 5"/>
          <p:cNvPicPr/>
          <p:nvPr/>
        </p:nvPicPr>
        <p:blipFill>
          <a:blip r:embed="rId3"/>
          <a:stretch/>
        </p:blipFill>
        <p:spPr>
          <a:xfrm>
            <a:off x="4800600" y="3610080"/>
            <a:ext cx="4238280" cy="3247560"/>
          </a:xfrm>
          <a:prstGeom prst="rect">
            <a:avLst/>
          </a:prstGeom>
          <a:ln w="9360">
            <a:noFill/>
          </a:ln>
        </p:spPr>
      </p:pic>
      <p:pic>
        <p:nvPicPr>
          <p:cNvPr id="163" name="Picture 6"/>
          <p:cNvPicPr/>
          <p:nvPr/>
        </p:nvPicPr>
        <p:blipFill>
          <a:blip r:embed="rId4"/>
          <a:stretch/>
        </p:blipFill>
        <p:spPr>
          <a:xfrm>
            <a:off x="6530760" y="0"/>
            <a:ext cx="2612880" cy="1275840"/>
          </a:xfrm>
          <a:prstGeom prst="rect">
            <a:avLst/>
          </a:prstGeom>
          <a:ln w="936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fill="hold" nodeType="clickEffect">
                                  <p:stCondLst>
                                    <p:cond delay="0"/>
                                  </p:stCondLst>
                                  <p:childTnLst>
                                    <p:animScale>
                                      <p:cBhvr>
                                        <p:cTn id="10" dur="2000" fill="hold"/>
                                        <p:tgtEl>
                                          <p:spTgt spid="16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fill="hold" nodeType="clickEffect">
                                  <p:stCondLst>
                                    <p:cond delay="0"/>
                                  </p:stCondLst>
                                  <p:childTnLst>
                                    <p:animScale>
                                      <p:cBhvr>
                                        <p:cTn id="14" dur="2000" fill="hold"/>
                                        <p:tgtEl>
                                          <p:spTgt spid="163"/>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Class="path" fill="hold" nodeType="clickEffect">
                                  <p:stCondLst>
                                    <p:cond delay="0"/>
                                  </p:stCondLst>
                                  <p:childTnLst>
                                    <p:animMotion origin="layout" path="M -5.27778E-006 -3.33333E-006 L -0.29167 0.25555 E">
                                      <p:cBhvr>
                                        <p:cTn id="18" dur="2000" fill="hold"/>
                                        <p:tgtEl>
                                          <p:spTgt spid="163"/>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additive="repl">
                                        <p:cTn id="22" dur="500"/>
                                        <p:tgtEl>
                                          <p:spTgt spid="163"/>
                                        </p:tgtEl>
                                      </p:cBhvr>
                                    </p:animEffect>
                                    <p:set>
                                      <p:cBhvr>
                                        <p:cTn id="23" dur="1" fill="hold">
                                          <p:stCondLst>
                                            <p:cond delay="499"/>
                                          </p:stCondLst>
                                        </p:cTn>
                                        <p:tgtEl>
                                          <p:spTgt spid="16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fill="hold" nodeType="clickEffect">
                                  <p:stCondLst>
                                    <p:cond delay="0"/>
                                  </p:stCondLst>
                                  <p:childTnLst>
                                    <p:animEffect transition="out" filter="fade">
                                      <p:cBhvr additive="repl">
                                        <p:cTn id="27" dur="500"/>
                                        <p:tgtEl>
                                          <p:spTgt spid="162"/>
                                        </p:tgtEl>
                                      </p:cBhvr>
                                    </p:animEffect>
                                    <p:set>
                                      <p:cBhvr>
                                        <p:cTn id="28" dur="1" fill="hold">
                                          <p:stCondLst>
                                            <p:cond delay="499"/>
                                          </p:stCondLst>
                                        </p:cTn>
                                        <p:tgtEl>
                                          <p:spTgt spid="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nvPr/>
        </p:nvPicPr>
        <p:blipFill>
          <a:blip r:embed="rId2"/>
          <a:stretch/>
        </p:blipFill>
        <p:spPr>
          <a:xfrm>
            <a:off x="227085" y="1703366"/>
            <a:ext cx="3519051" cy="5154634"/>
          </a:xfrm>
          <a:prstGeom prst="rect">
            <a:avLst/>
          </a:prstGeom>
          <a:ln>
            <a:noFill/>
          </a:ln>
        </p:spPr>
      </p:pic>
      <p:pic>
        <p:nvPicPr>
          <p:cNvPr id="3" name="Picture 2"/>
          <p:cNvPicPr/>
          <p:nvPr/>
        </p:nvPicPr>
        <p:blipFill>
          <a:blip r:embed="rId3"/>
          <a:stretch/>
        </p:blipFill>
        <p:spPr>
          <a:xfrm>
            <a:off x="4177211" y="3602777"/>
            <a:ext cx="3970749" cy="3255223"/>
          </a:xfrm>
          <a:prstGeom prst="rect">
            <a:avLst/>
          </a:prstGeom>
          <a:ln>
            <a:noFill/>
          </a:ln>
        </p:spPr>
      </p:pic>
      <p:pic>
        <p:nvPicPr>
          <p:cNvPr id="4" name="Picture 3" descr="Quantum_PerTbl_ShellFillg.jpg">
            <a:extLst>
              <a:ext uri="{FF2B5EF4-FFF2-40B4-BE49-F238E27FC236}">
                <a16:creationId xmlns:a16="http://schemas.microsoft.com/office/drawing/2014/main" id="{A274714B-FABF-4E8E-99B7-2B8F21E612F7}"/>
              </a:ext>
            </a:extLst>
          </p:cNvPr>
          <p:cNvPicPr/>
          <p:nvPr/>
        </p:nvPicPr>
        <p:blipFill>
          <a:blip r:embed="rId4"/>
          <a:stretch/>
        </p:blipFill>
        <p:spPr>
          <a:xfrm>
            <a:off x="2194560" y="0"/>
            <a:ext cx="6949440" cy="2082800"/>
          </a:xfrm>
          <a:prstGeom prst="rect">
            <a:avLst/>
          </a:prstGeom>
          <a:ln>
            <a:noFill/>
          </a:ln>
        </p:spPr>
      </p:pic>
    </p:spTree>
    <p:extLst>
      <p:ext uri="{BB962C8B-B14F-4D97-AF65-F5344CB8AC3E}">
        <p14:creationId xmlns:p14="http://schemas.microsoft.com/office/powerpoint/2010/main" val="367317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additive="repl">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9CDE5">
            <a:alpha val="73000"/>
          </a:srgbClr>
        </a:solidFill>
        <a:effectLst/>
      </p:bgPr>
    </p:bg>
    <p:spTree>
      <p:nvGrpSpPr>
        <p:cNvPr id="1" name=""/>
        <p:cNvGrpSpPr/>
        <p:nvPr/>
      </p:nvGrpSpPr>
      <p:grpSpPr>
        <a:xfrm>
          <a:off x="0" y="0"/>
          <a:ext cx="0" cy="0"/>
          <a:chOff x="0" y="0"/>
          <a:chExt cx="0" cy="0"/>
        </a:xfrm>
      </p:grpSpPr>
      <p:pic>
        <p:nvPicPr>
          <p:cNvPr id="49" name="Picture 2"/>
          <p:cNvPicPr/>
          <p:nvPr/>
        </p:nvPicPr>
        <p:blipFill>
          <a:blip r:embed="rId2"/>
          <a:stretch/>
        </p:blipFill>
        <p:spPr>
          <a:xfrm>
            <a:off x="457200" y="4419720"/>
            <a:ext cx="4474440" cy="1752120"/>
          </a:xfrm>
          <a:prstGeom prst="rect">
            <a:avLst/>
          </a:prstGeom>
          <a:ln w="9360">
            <a:noFill/>
          </a:ln>
        </p:spPr>
      </p:pic>
      <p:pic>
        <p:nvPicPr>
          <p:cNvPr id="50" name="Picture 3"/>
          <p:cNvPicPr/>
          <p:nvPr/>
        </p:nvPicPr>
        <p:blipFill>
          <a:blip r:embed="rId3"/>
          <a:stretch/>
        </p:blipFill>
        <p:spPr>
          <a:xfrm>
            <a:off x="0" y="533520"/>
            <a:ext cx="5695560" cy="3114360"/>
          </a:xfrm>
          <a:prstGeom prst="rect">
            <a:avLst/>
          </a:prstGeom>
          <a:ln w="9360">
            <a:noFill/>
          </a:ln>
        </p:spPr>
      </p:pic>
      <p:sp>
        <p:nvSpPr>
          <p:cNvPr id="51" name="CustomShape 1"/>
          <p:cNvSpPr/>
          <p:nvPr/>
        </p:nvSpPr>
        <p:spPr>
          <a:xfrm>
            <a:off x="6072840" y="762120"/>
            <a:ext cx="1790280" cy="1309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a:solidFill>
                  <a:srgbClr val="000000"/>
                </a:solidFill>
                <a:latin typeface="Calibri"/>
              </a:rPr>
              <a:t>Diffraction:</a:t>
            </a:r>
            <a:endParaRPr lang="en-US" sz="2800" b="0" strike="noStrike" spc="-1">
              <a:latin typeface="Arial"/>
            </a:endParaRPr>
          </a:p>
          <a:p>
            <a:pPr>
              <a:lnSpc>
                <a:spcPct val="100000"/>
              </a:lnSpc>
            </a:pPr>
            <a:endParaRPr lang="en-US" sz="2800" b="0" strike="noStrike" spc="-1">
              <a:latin typeface="Arial"/>
            </a:endParaRPr>
          </a:p>
          <a:p>
            <a:pPr>
              <a:lnSpc>
                <a:spcPct val="100000"/>
              </a:lnSpc>
            </a:pPr>
            <a:endParaRPr lang="en-US" sz="2800" b="0" strike="noStrike" spc="-1">
              <a:latin typeface="Arial"/>
            </a:endParaRPr>
          </a:p>
        </p:txBody>
      </p:sp>
      <p:sp>
        <p:nvSpPr>
          <p:cNvPr id="52" name="CustomShape 2"/>
          <p:cNvSpPr/>
          <p:nvPr/>
        </p:nvSpPr>
        <p:spPr>
          <a:xfrm>
            <a:off x="6051960" y="1981080"/>
            <a:ext cx="2915280" cy="700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a:solidFill>
                  <a:srgbClr val="102C34"/>
                </a:solidFill>
                <a:latin typeface="Calibri"/>
              </a:rPr>
              <a:t>But where did the photon</a:t>
            </a:r>
            <a:endParaRPr lang="en-US" sz="2000" b="0" strike="noStrike" spc="-1">
              <a:latin typeface="Arial"/>
            </a:endParaRPr>
          </a:p>
          <a:p>
            <a:pPr>
              <a:lnSpc>
                <a:spcPct val="100000"/>
              </a:lnSpc>
            </a:pPr>
            <a:r>
              <a:rPr lang="en-US" sz="2000" b="0" strike="noStrike" spc="-1">
                <a:solidFill>
                  <a:srgbClr val="102C34"/>
                </a:solidFill>
                <a:latin typeface="Calibri"/>
              </a:rPr>
              <a:t>come from </a:t>
            </a:r>
            <a:r>
              <a:rPr lang="en-US" sz="2000" b="1" i="1" strike="noStrike" spc="-1">
                <a:solidFill>
                  <a:srgbClr val="102C34"/>
                </a:solidFill>
                <a:latin typeface="Calibri"/>
              </a:rPr>
              <a:t>within</a:t>
            </a:r>
            <a:r>
              <a:rPr lang="en-US" sz="2000" b="0" strike="noStrike" spc="-1">
                <a:solidFill>
                  <a:srgbClr val="102C34"/>
                </a:solidFill>
                <a:latin typeface="Calibri"/>
              </a:rPr>
              <a:t> the slit?</a:t>
            </a:r>
            <a:endParaRPr lang="en-US" sz="2000" b="0" strike="noStrike" spc="-1">
              <a:latin typeface="Arial"/>
            </a:endParaRPr>
          </a:p>
        </p:txBody>
      </p:sp>
      <p:sp>
        <p:nvSpPr>
          <p:cNvPr id="53" name="CustomShape 3"/>
          <p:cNvSpPr/>
          <p:nvPr/>
        </p:nvSpPr>
        <p:spPr>
          <a:xfrm>
            <a:off x="5391360" y="4876920"/>
            <a:ext cx="3233520" cy="1005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a:solidFill>
                  <a:srgbClr val="102C34"/>
                </a:solidFill>
                <a:latin typeface="Calibri"/>
              </a:rPr>
              <a:t>Diffraction pattern:</a:t>
            </a:r>
            <a:endParaRPr lang="en-US" sz="2000" b="0" strike="noStrike" spc="-1">
              <a:latin typeface="Arial"/>
            </a:endParaRPr>
          </a:p>
          <a:p>
            <a:pPr>
              <a:lnSpc>
                <a:spcPct val="100000"/>
              </a:lnSpc>
            </a:pPr>
            <a:r>
              <a:rPr lang="en-US" sz="2000" b="0" strike="noStrike" spc="-1">
                <a:solidFill>
                  <a:srgbClr val="102C34"/>
                </a:solidFill>
                <a:latin typeface="Calibri"/>
              </a:rPr>
              <a:t>Signal decay to the sides </a:t>
            </a:r>
            <a:endParaRPr lang="en-US" sz="2000" b="0" strike="noStrike" spc="-1">
              <a:latin typeface="Arial"/>
            </a:endParaRPr>
          </a:p>
          <a:p>
            <a:pPr>
              <a:lnSpc>
                <a:spcPct val="100000"/>
              </a:lnSpc>
            </a:pPr>
            <a:r>
              <a:rPr lang="en-US" sz="2000" b="0" strike="noStrike" spc="-1">
                <a:solidFill>
                  <a:srgbClr val="102C34"/>
                </a:solidFill>
                <a:latin typeface="Calibri"/>
              </a:rPr>
              <a:t>overlays interference pattern.</a:t>
            </a:r>
            <a:endParaRPr lang="en-US" sz="2000" b="0" strike="noStrike" spc="-1">
              <a:latin typeface="Arial"/>
            </a:endParaRPr>
          </a:p>
        </p:txBody>
      </p:sp>
      <p:sp>
        <p:nvSpPr>
          <p:cNvPr id="2" name="TextBox 1"/>
          <p:cNvSpPr txBox="1"/>
          <p:nvPr/>
        </p:nvSpPr>
        <p:spPr>
          <a:xfrm>
            <a:off x="757646" y="182880"/>
            <a:ext cx="6601166" cy="369332"/>
          </a:xfrm>
          <a:prstGeom prst="rect">
            <a:avLst/>
          </a:prstGeom>
          <a:noFill/>
        </p:spPr>
        <p:txBody>
          <a:bodyPr wrap="none" rtlCol="0">
            <a:spAutoFit/>
          </a:bodyPr>
          <a:lstStyle/>
          <a:p>
            <a:r>
              <a:rPr lang="en-US" dirty="0"/>
              <a:t>Fine structure due to diffraction and diffraction within single slit: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9CDE5">
            <a:alpha val="73000"/>
          </a:srgbClr>
        </a:solidFill>
        <a:effectLst/>
      </p:bgPr>
    </p:bg>
    <p:spTree>
      <p:nvGrpSpPr>
        <p:cNvPr id="1" name=""/>
        <p:cNvGrpSpPr/>
        <p:nvPr/>
      </p:nvGrpSpPr>
      <p:grpSpPr>
        <a:xfrm>
          <a:off x="0" y="0"/>
          <a:ext cx="0" cy="0"/>
          <a:chOff x="0" y="0"/>
          <a:chExt cx="0" cy="0"/>
        </a:xfrm>
      </p:grpSpPr>
      <p:pic>
        <p:nvPicPr>
          <p:cNvPr id="54" name="Picture 2"/>
          <p:cNvPicPr/>
          <p:nvPr/>
        </p:nvPicPr>
        <p:blipFill>
          <a:blip r:embed="rId2"/>
          <a:stretch/>
        </p:blipFill>
        <p:spPr>
          <a:xfrm>
            <a:off x="223200" y="457200"/>
            <a:ext cx="8697600" cy="5943240"/>
          </a:xfrm>
          <a:prstGeom prst="rect">
            <a:avLst/>
          </a:prstGeom>
          <a:ln w="936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9CDE5">
            <a:alpha val="73000"/>
          </a:srgbClr>
        </a:solidFill>
        <a:effectLst/>
      </p:bgPr>
    </p:bg>
    <p:spTree>
      <p:nvGrpSpPr>
        <p:cNvPr id="1" name=""/>
        <p:cNvGrpSpPr/>
        <p:nvPr/>
      </p:nvGrpSpPr>
      <p:grpSpPr>
        <a:xfrm>
          <a:off x="0" y="0"/>
          <a:ext cx="0" cy="0"/>
          <a:chOff x="0" y="0"/>
          <a:chExt cx="0" cy="0"/>
        </a:xfrm>
      </p:grpSpPr>
      <p:pic>
        <p:nvPicPr>
          <p:cNvPr id="55" name="Picture 2"/>
          <p:cNvPicPr/>
          <p:nvPr/>
        </p:nvPicPr>
        <p:blipFill>
          <a:blip r:embed="rId2"/>
          <a:stretch/>
        </p:blipFill>
        <p:spPr>
          <a:xfrm>
            <a:off x="659880" y="685800"/>
            <a:ext cx="7035840" cy="4933440"/>
          </a:xfrm>
          <a:prstGeom prst="rect">
            <a:avLst/>
          </a:prstGeom>
          <a:ln w="936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60" name="Picture 2"/>
          <p:cNvPicPr/>
          <p:nvPr/>
        </p:nvPicPr>
        <p:blipFill>
          <a:blip r:embed="rId2"/>
          <a:stretch/>
        </p:blipFill>
        <p:spPr>
          <a:xfrm rot="16200000">
            <a:off x="294480" y="843120"/>
            <a:ext cx="3983040" cy="4389120"/>
          </a:xfrm>
          <a:prstGeom prst="rect">
            <a:avLst/>
          </a:prstGeom>
          <a:ln>
            <a:noFill/>
          </a:ln>
        </p:spPr>
      </p:pic>
      <p:sp>
        <p:nvSpPr>
          <p:cNvPr id="61" name="CustomShape 1"/>
          <p:cNvSpPr/>
          <p:nvPr/>
        </p:nvSpPr>
        <p:spPr>
          <a:xfrm>
            <a:off x="2104920" y="3934440"/>
            <a:ext cx="2467080" cy="820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0" strike="noStrike" spc="-1">
                <a:solidFill>
                  <a:srgbClr val="000000"/>
                </a:solidFill>
                <a:latin typeface="Calibri"/>
              </a:rPr>
              <a:t>Double slit experiment with</a:t>
            </a:r>
            <a:endParaRPr lang="en-US" sz="1600" b="0" strike="noStrike" spc="-1">
              <a:latin typeface="Arial"/>
            </a:endParaRPr>
          </a:p>
          <a:p>
            <a:pPr>
              <a:lnSpc>
                <a:spcPct val="100000"/>
              </a:lnSpc>
            </a:pPr>
            <a:r>
              <a:rPr lang="en-US" sz="1600" b="0" strike="noStrike" spc="-1">
                <a:solidFill>
                  <a:srgbClr val="000000"/>
                </a:solidFill>
                <a:latin typeface="Calibri"/>
              </a:rPr>
              <a:t>e</a:t>
            </a:r>
            <a:r>
              <a:rPr lang="en-US" sz="1600" b="0" strike="noStrike" spc="-1" baseline="30000">
                <a:solidFill>
                  <a:srgbClr val="000000"/>
                </a:solidFill>
                <a:latin typeface="Calibri"/>
              </a:rPr>
              <a:t>-</a:t>
            </a:r>
            <a:r>
              <a:rPr lang="en-US" sz="1600" b="0" strike="noStrike" spc="-1">
                <a:solidFill>
                  <a:srgbClr val="000000"/>
                </a:solidFill>
                <a:latin typeface="Calibri"/>
              </a:rPr>
              <a:t> , exposure increases left</a:t>
            </a:r>
            <a:endParaRPr lang="en-US" sz="1600" b="0" strike="noStrike" spc="-1">
              <a:latin typeface="Arial"/>
            </a:endParaRPr>
          </a:p>
          <a:p>
            <a:pPr>
              <a:lnSpc>
                <a:spcPct val="100000"/>
              </a:lnSpc>
            </a:pPr>
            <a:r>
              <a:rPr lang="en-US" sz="1600" b="0" strike="noStrike" spc="-1">
                <a:solidFill>
                  <a:srgbClr val="000000"/>
                </a:solidFill>
                <a:latin typeface="Calibri"/>
              </a:rPr>
              <a:t>to right and top to bottom.</a:t>
            </a:r>
            <a:endParaRPr lang="en-US" sz="1600" b="0" strike="noStrike" spc="-1">
              <a:latin typeface="Arial"/>
            </a:endParaRPr>
          </a:p>
        </p:txBody>
      </p:sp>
      <p:sp>
        <p:nvSpPr>
          <p:cNvPr id="62" name="TextShape 2"/>
          <p:cNvSpPr txBox="1"/>
          <p:nvPr/>
        </p:nvSpPr>
        <p:spPr>
          <a:xfrm>
            <a:off x="91440" y="182880"/>
            <a:ext cx="6115320" cy="602280"/>
          </a:xfrm>
          <a:prstGeom prst="rect">
            <a:avLst/>
          </a:prstGeom>
          <a:noFill/>
          <a:ln>
            <a:noFill/>
          </a:ln>
        </p:spPr>
        <p:txBody>
          <a:bodyPr lIns="90000" tIns="45000" rIns="90000" bIns="45000">
            <a:noAutofit/>
          </a:bodyPr>
          <a:lstStyle/>
          <a:p>
            <a:r>
              <a:rPr lang="en-US" sz="1800" b="0" strike="noStrike" spc="-1">
                <a:latin typeface="Arial"/>
              </a:rPr>
              <a:t>So much for interference phenomena in light waves – now:</a:t>
            </a:r>
          </a:p>
          <a:p>
            <a:r>
              <a:rPr lang="en-US" sz="1800" b="0" strike="noStrike" spc="-1">
                <a:latin typeface="Arial"/>
              </a:rPr>
              <a:t>It happens to particle waves too!</a:t>
            </a:r>
          </a:p>
        </p:txBody>
      </p:sp>
      <p:pic>
        <p:nvPicPr>
          <p:cNvPr id="63" name="Picture 62"/>
          <p:cNvPicPr/>
          <p:nvPr/>
        </p:nvPicPr>
        <p:blipFill>
          <a:blip r:embed="rId3"/>
          <a:stretch/>
        </p:blipFill>
        <p:spPr>
          <a:xfrm>
            <a:off x="4754880" y="3749040"/>
            <a:ext cx="4363560" cy="1946520"/>
          </a:xfrm>
          <a:prstGeom prst="rect">
            <a:avLst/>
          </a:prstGeom>
          <a:ln>
            <a:noFill/>
          </a:ln>
        </p:spPr>
      </p:pic>
      <p:sp>
        <p:nvSpPr>
          <p:cNvPr id="64" name="TextShape 3"/>
          <p:cNvSpPr txBox="1"/>
          <p:nvPr/>
        </p:nvSpPr>
        <p:spPr>
          <a:xfrm>
            <a:off x="4676400" y="1841580"/>
            <a:ext cx="4467600" cy="4185720"/>
          </a:xfrm>
          <a:prstGeom prst="rect">
            <a:avLst/>
          </a:prstGeom>
          <a:noFill/>
          <a:ln>
            <a:noFill/>
          </a:ln>
        </p:spPr>
        <p:txBody>
          <a:bodyPr lIns="90000" tIns="45000" rIns="90000" bIns="45000">
            <a:noAutofit/>
          </a:bodyPr>
          <a:lstStyle/>
          <a:p>
            <a:r>
              <a:rPr lang="en-US" sz="1800" b="0" strike="noStrike" spc="-1" dirty="0">
                <a:latin typeface="Arial"/>
              </a:rPr>
              <a:t>How to account for this? The square of a</a:t>
            </a:r>
          </a:p>
          <a:p>
            <a:r>
              <a:rPr lang="en-US" sz="1800" b="0" strike="noStrike" spc="-1" dirty="0">
                <a:latin typeface="Arial"/>
              </a:rPr>
              <a:t>new quantity, the wave </a:t>
            </a:r>
            <a:r>
              <a:rPr lang="en-US" sz="1800" b="0" strike="noStrike" spc="-1" dirty="0" err="1">
                <a:latin typeface="Arial"/>
              </a:rPr>
              <a:t>fct</a:t>
            </a:r>
            <a:r>
              <a:rPr lang="en-US" sz="1800" b="0" strike="noStrike" spc="-1" dirty="0">
                <a:latin typeface="Arial"/>
              </a:rPr>
              <a:t>, that is unique </a:t>
            </a:r>
          </a:p>
          <a:p>
            <a:r>
              <a:rPr lang="en-US" sz="1800" b="0" strike="noStrike" spc="-1" dirty="0">
                <a:latin typeface="Arial"/>
              </a:rPr>
              <a:t>to QM determines the probability of finding</a:t>
            </a:r>
          </a:p>
          <a:p>
            <a:r>
              <a:rPr lang="en-US" sz="1800" b="0" strike="noStrike" spc="-1" dirty="0">
                <a:latin typeface="Arial"/>
              </a:rPr>
              <a:t>the e- on the screen as </a:t>
            </a:r>
            <a:r>
              <a:rPr lang="en-US" sz="1800" b="0" strike="noStrike" spc="-1" dirty="0" err="1">
                <a:latin typeface="Arial"/>
              </a:rPr>
              <a:t>fct</a:t>
            </a:r>
            <a:r>
              <a:rPr lang="en-US" sz="1800" b="0" strike="noStrike" spc="-1" dirty="0">
                <a:latin typeface="Arial"/>
              </a:rPr>
              <a:t> of position.</a:t>
            </a: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r>
              <a:rPr lang="en-US" sz="1800" b="0" strike="noStrike" spc="-1" dirty="0">
                <a:latin typeface="Arial"/>
                <a:ea typeface="Arial"/>
              </a:rPr>
              <a:t>ψ</a:t>
            </a:r>
            <a:endParaRPr lang="en-US" sz="1800" b="0" strike="noStrike" spc="-1" dirty="0">
              <a:latin typeface="Arial"/>
            </a:endParaRPr>
          </a:p>
          <a:p>
            <a:r>
              <a:rPr lang="en-US" sz="1800" b="0" i="1" strike="noStrike" spc="-1" dirty="0">
                <a:latin typeface="Arial"/>
              </a:rPr>
              <a:t>The unfamiliar new letter is “psi”, a Greek</a:t>
            </a:r>
            <a:endParaRPr lang="en-US" sz="1800" b="0" strike="noStrike" spc="-1" dirty="0">
              <a:latin typeface="Arial"/>
            </a:endParaRPr>
          </a:p>
          <a:p>
            <a:r>
              <a:rPr lang="en-US" sz="1800" b="0" i="1" strike="noStrike" spc="-1" dirty="0">
                <a:latin typeface="Arial"/>
              </a:rPr>
              <a:t>letter reserved for the wave </a:t>
            </a:r>
            <a:r>
              <a:rPr lang="en-US" sz="1800" b="0" i="1" strike="noStrike" spc="-1" dirty="0" err="1">
                <a:latin typeface="Arial"/>
              </a:rPr>
              <a:t>fct</a:t>
            </a:r>
            <a:r>
              <a:rPr lang="en-US" sz="1800" b="0" i="1" strike="noStrike" spc="-1" dirty="0">
                <a:latin typeface="Arial"/>
              </a:rPr>
              <a:t>.</a:t>
            </a:r>
            <a:endParaRPr lang="en-US" sz="1800" b="0" strike="noStrike" spc="-1" dirty="0">
              <a:latin typeface="Arial"/>
            </a:endParaRPr>
          </a:p>
        </p:txBody>
      </p:sp>
      <p:cxnSp>
        <p:nvCxnSpPr>
          <p:cNvPr id="65" name="Line 4"/>
          <p:cNvCxnSpPr/>
          <p:nvPr/>
        </p:nvCxnSpPr>
        <p:spPr>
          <a:xfrm>
            <a:off x="0" y="0"/>
            <a:ext cx="360" cy="360"/>
          </a:xfrm>
          <a:prstGeom prst="line">
            <a:avLst/>
          </a:prstGeom>
          <a:ln>
            <a:solidFill>
              <a:srgbClr val="3465A4"/>
            </a:solidFill>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69" name="TextShape 1"/>
          <p:cNvSpPr txBox="1"/>
          <p:nvPr/>
        </p:nvSpPr>
        <p:spPr>
          <a:xfrm>
            <a:off x="548640" y="182880"/>
            <a:ext cx="4662720" cy="346320"/>
          </a:xfrm>
          <a:prstGeom prst="rect">
            <a:avLst/>
          </a:prstGeom>
          <a:noFill/>
          <a:ln>
            <a:noFill/>
          </a:ln>
        </p:spPr>
        <p:txBody>
          <a:bodyPr lIns="90000" tIns="45000" rIns="90000" bIns="45000">
            <a:noAutofit/>
          </a:bodyPr>
          <a:lstStyle/>
          <a:p>
            <a:r>
              <a:rPr lang="en-US" sz="1800" b="0" strike="noStrike" spc="-1" dirty="0">
                <a:latin typeface="Arial"/>
              </a:rPr>
              <a:t>But first:     do you know your wave stuff?     </a:t>
            </a:r>
          </a:p>
        </p:txBody>
      </p:sp>
      <p:pic>
        <p:nvPicPr>
          <p:cNvPr id="70" name="Picture 69"/>
          <p:cNvPicPr/>
          <p:nvPr/>
        </p:nvPicPr>
        <p:blipFill>
          <a:blip r:embed="rId2"/>
          <a:stretch/>
        </p:blipFill>
        <p:spPr>
          <a:xfrm>
            <a:off x="554400" y="640080"/>
            <a:ext cx="2504520" cy="2755440"/>
          </a:xfrm>
          <a:prstGeom prst="rect">
            <a:avLst/>
          </a:prstGeom>
          <a:ln>
            <a:noFill/>
          </a:ln>
        </p:spPr>
      </p:pic>
      <p:sp>
        <p:nvSpPr>
          <p:cNvPr id="71" name="TextShape 2"/>
          <p:cNvSpPr txBox="1"/>
          <p:nvPr/>
        </p:nvSpPr>
        <p:spPr>
          <a:xfrm>
            <a:off x="3303360" y="694054"/>
            <a:ext cx="5840640" cy="2905920"/>
          </a:xfrm>
          <a:prstGeom prst="rect">
            <a:avLst/>
          </a:prstGeom>
          <a:noFill/>
          <a:ln>
            <a:noFill/>
          </a:ln>
        </p:spPr>
        <p:txBody>
          <a:bodyPr lIns="90000" tIns="45000" rIns="90000" bIns="45000">
            <a:noAutofit/>
          </a:bodyPr>
          <a:lstStyle/>
          <a:p>
            <a:r>
              <a:rPr lang="en-US" sz="1800" b="0" strike="noStrike" spc="-1" dirty="0">
                <a:latin typeface="Arial"/>
              </a:rPr>
              <a:t>Waves move the medium that carries them:</a:t>
            </a:r>
          </a:p>
          <a:p>
            <a:r>
              <a:rPr lang="en-US" sz="1800" b="0" strike="noStrike" spc="-1" dirty="0">
                <a:latin typeface="Arial"/>
              </a:rPr>
              <a:t>   At any given point in the water, as a wave moves by,</a:t>
            </a:r>
          </a:p>
          <a:p>
            <a:r>
              <a:rPr lang="en-US" sz="1800" b="0" strike="noStrike" spc="-1" dirty="0">
                <a:latin typeface="Arial"/>
              </a:rPr>
              <a:t>   the water bops up and down. - this follows the laws of </a:t>
            </a:r>
          </a:p>
          <a:p>
            <a:r>
              <a:rPr lang="en-US" sz="1800" b="0" strike="noStrike" spc="-1" dirty="0">
                <a:latin typeface="Arial"/>
              </a:rPr>
              <a:t>                            periodic motion, like a pendulum.</a:t>
            </a:r>
          </a:p>
          <a:p>
            <a:endParaRPr lang="en-US" sz="1800" b="0" strike="noStrike" spc="-1" dirty="0">
              <a:latin typeface="Arial"/>
            </a:endParaRPr>
          </a:p>
          <a:p>
            <a:r>
              <a:rPr lang="en-US" sz="1800" b="0" strike="noStrike" spc="-1" dirty="0">
                <a:latin typeface="Arial"/>
              </a:rPr>
              <a:t>           … and waves can move through the medium</a:t>
            </a:r>
          </a:p>
          <a:p>
            <a:r>
              <a:rPr lang="en-US" sz="1800" b="0" strike="noStrike" spc="-1" dirty="0">
                <a:latin typeface="Arial"/>
              </a:rPr>
              <a:t>    bringing the wave to shore.   </a:t>
            </a:r>
          </a:p>
          <a:p>
            <a:r>
              <a:rPr lang="en-US" sz="1800" b="0" strike="noStrike" spc="-1" dirty="0">
                <a:latin typeface="Arial"/>
              </a:rPr>
              <a:t>   </a:t>
            </a:r>
          </a:p>
          <a:p>
            <a:r>
              <a:rPr lang="en-US" sz="1800" b="0" strike="noStrike" spc="-1" dirty="0">
                <a:latin typeface="Arial"/>
              </a:rPr>
              <a:t>This opens up a different kind of motion, wave </a:t>
            </a:r>
          </a:p>
          <a:p>
            <a:r>
              <a:rPr lang="en-US" sz="1800" b="0" strike="noStrike" spc="-1" dirty="0">
                <a:latin typeface="Arial"/>
              </a:rPr>
              <a:t>   motion proper – it can happen only at one velocity,</a:t>
            </a:r>
          </a:p>
          <a:p>
            <a:r>
              <a:rPr lang="en-US" sz="1800" b="0" strike="noStrike" spc="-1" dirty="0">
                <a:latin typeface="Arial"/>
              </a:rPr>
              <a:t>   the wave velocity v = </a:t>
            </a:r>
            <a:r>
              <a:rPr lang="en-US" sz="1800" b="0" strike="noStrike" spc="-1" dirty="0">
                <a:latin typeface="Arial"/>
                <a:ea typeface="Arial"/>
              </a:rPr>
              <a:t>λ</a:t>
            </a:r>
            <a:r>
              <a:rPr lang="en-US" sz="1800" b="0" strike="noStrike" spc="-1" dirty="0">
                <a:latin typeface="Arial"/>
              </a:rPr>
              <a:t> * f</a:t>
            </a:r>
          </a:p>
        </p:txBody>
      </p:sp>
      <p:sp>
        <p:nvSpPr>
          <p:cNvPr id="72" name="TextShape 3"/>
          <p:cNvSpPr txBox="1"/>
          <p:nvPr/>
        </p:nvSpPr>
        <p:spPr>
          <a:xfrm>
            <a:off x="1592280" y="3796097"/>
            <a:ext cx="7038720" cy="1370160"/>
          </a:xfrm>
          <a:prstGeom prst="rect">
            <a:avLst/>
          </a:prstGeom>
          <a:noFill/>
          <a:ln>
            <a:noFill/>
          </a:ln>
        </p:spPr>
        <p:txBody>
          <a:bodyPr lIns="90000" tIns="45000" rIns="90000" bIns="45000">
            <a:noAutofit/>
          </a:bodyPr>
          <a:lstStyle/>
          <a:p>
            <a:r>
              <a:rPr lang="en-US" sz="1800" b="0" strike="noStrike" spc="-1" dirty="0">
                <a:solidFill>
                  <a:srgbClr val="C00000"/>
                </a:solidFill>
                <a:latin typeface="Arial"/>
              </a:rPr>
              <a:t>But that’s only the fundamental case when you have only one wave.</a:t>
            </a:r>
          </a:p>
          <a:p>
            <a:r>
              <a:rPr lang="en-US" sz="1800" b="0" strike="noStrike" spc="-1" dirty="0">
                <a:solidFill>
                  <a:srgbClr val="C00000"/>
                </a:solidFill>
                <a:latin typeface="Arial"/>
              </a:rPr>
              <a:t>In QM we will need more waves at the same time in the same spot</a:t>
            </a:r>
          </a:p>
          <a:p>
            <a:r>
              <a:rPr lang="en-US" sz="1800" b="0" strike="noStrike" spc="-1" dirty="0">
                <a:solidFill>
                  <a:srgbClr val="C00000"/>
                </a:solidFill>
                <a:latin typeface="Arial"/>
              </a:rPr>
              <a:t>to create what is known as Standing Waves, an illusion to the eye</a:t>
            </a:r>
          </a:p>
          <a:p>
            <a:r>
              <a:rPr lang="en-US" sz="1800" b="0" strike="noStrike" spc="-1" dirty="0">
                <a:solidFill>
                  <a:srgbClr val="C00000"/>
                </a:solidFill>
                <a:latin typeface="Arial"/>
              </a:rPr>
              <a:t>that occurs when several waves bump back and forth between</a:t>
            </a:r>
          </a:p>
          <a:p>
            <a:r>
              <a:rPr lang="en-US" sz="1800" b="0" strike="noStrike" spc="-1" dirty="0">
                <a:solidFill>
                  <a:srgbClr val="C00000"/>
                </a:solidFill>
                <a:latin typeface="Arial"/>
              </a:rPr>
              <a:t>boundaries (ends of the medium).</a:t>
            </a:r>
          </a:p>
        </p:txBody>
      </p:sp>
      <p:sp>
        <p:nvSpPr>
          <p:cNvPr id="73" name="TextShape 4"/>
          <p:cNvSpPr txBox="1"/>
          <p:nvPr/>
        </p:nvSpPr>
        <p:spPr>
          <a:xfrm>
            <a:off x="5408023" y="5166257"/>
            <a:ext cx="2766960" cy="1626120"/>
          </a:xfrm>
          <a:prstGeom prst="rect">
            <a:avLst/>
          </a:prstGeom>
          <a:noFill/>
          <a:ln>
            <a:noFill/>
          </a:ln>
        </p:spPr>
        <p:txBody>
          <a:bodyPr lIns="90000" tIns="45000" rIns="90000" bIns="45000">
            <a:noAutofit/>
          </a:bodyPr>
          <a:lstStyle/>
          <a:p>
            <a:r>
              <a:rPr lang="en-US" sz="1800" b="0" strike="noStrike" spc="-1" dirty="0">
                <a:latin typeface="Arial"/>
              </a:rPr>
              <a:t>n/b the hydrogen atom will provide the boundary conditions for our e- which will be like a standing wave inside the atom.</a:t>
            </a:r>
          </a:p>
        </p:txBody>
      </p:sp>
      <p:cxnSp>
        <p:nvCxnSpPr>
          <p:cNvPr id="74" name="Line 5"/>
          <p:cNvCxnSpPr/>
          <p:nvPr/>
        </p:nvCxnSpPr>
        <p:spPr>
          <a:xfrm>
            <a:off x="3516480" y="445153"/>
            <a:ext cx="854640" cy="301680"/>
          </a:xfrm>
          <a:prstGeom prst="straightConnector1">
            <a:avLst/>
          </a:prstGeom>
          <a:ln>
            <a:solidFill>
              <a:srgbClr val="3465A4"/>
            </a:solidFill>
            <a:tailEnd type="triangle" w="med" len="med"/>
          </a:ln>
        </p:spPr>
      </p:cxnSp>
      <p:cxnSp>
        <p:nvCxnSpPr>
          <p:cNvPr id="75" name="Line 6"/>
          <p:cNvCxnSpPr>
            <a:endCxn id="72" idx="1"/>
          </p:cNvCxnSpPr>
          <p:nvPr/>
        </p:nvCxnSpPr>
        <p:spPr>
          <a:xfrm>
            <a:off x="548640" y="3959537"/>
            <a:ext cx="1044000" cy="522000"/>
          </a:xfrm>
          <a:prstGeom prst="straightConnector1">
            <a:avLst/>
          </a:prstGeom>
          <a:ln>
            <a:solidFill>
              <a:srgbClr val="3465A4"/>
            </a:solidFill>
            <a:tailEnd type="triangle" w="med" len="med"/>
          </a:ln>
        </p:spPr>
      </p:cxnSp>
      <p:cxnSp>
        <p:nvCxnSpPr>
          <p:cNvPr id="76" name="Line 7"/>
          <p:cNvCxnSpPr/>
          <p:nvPr/>
        </p:nvCxnSpPr>
        <p:spPr>
          <a:xfrm>
            <a:off x="3943800" y="5635440"/>
            <a:ext cx="1198080" cy="435960"/>
          </a:xfrm>
          <a:prstGeom prst="straightConnector1">
            <a:avLst/>
          </a:prstGeom>
          <a:ln>
            <a:solidFill>
              <a:srgbClr val="3465A4"/>
            </a:solidFill>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77" name="TextShape 1"/>
          <p:cNvSpPr txBox="1"/>
          <p:nvPr/>
        </p:nvSpPr>
        <p:spPr>
          <a:xfrm>
            <a:off x="1545480" y="447480"/>
            <a:ext cx="3570120" cy="346320"/>
          </a:xfrm>
          <a:prstGeom prst="rect">
            <a:avLst/>
          </a:prstGeom>
          <a:noFill/>
          <a:ln>
            <a:noFill/>
          </a:ln>
        </p:spPr>
        <p:txBody>
          <a:bodyPr lIns="90000" tIns="45000" rIns="90000" bIns="45000">
            <a:noAutofit/>
          </a:bodyPr>
          <a:lstStyle/>
          <a:p>
            <a:r>
              <a:rPr lang="en-US" sz="1800" b="0" strike="noStrike" spc="-1">
                <a:latin typeface="Arial"/>
              </a:rPr>
              <a:t>What are Standing Waves again?</a:t>
            </a:r>
          </a:p>
        </p:txBody>
      </p:sp>
      <p:pic>
        <p:nvPicPr>
          <p:cNvPr id="78" name="Picture 77"/>
          <p:cNvPicPr/>
          <p:nvPr/>
        </p:nvPicPr>
        <p:blipFill>
          <a:blip r:embed="rId2"/>
          <a:stretch/>
        </p:blipFill>
        <p:spPr>
          <a:xfrm>
            <a:off x="770708" y="1290420"/>
            <a:ext cx="4018320" cy="1949400"/>
          </a:xfrm>
          <a:prstGeom prst="rect">
            <a:avLst/>
          </a:prstGeom>
          <a:ln>
            <a:noFill/>
          </a:ln>
        </p:spPr>
      </p:pic>
      <p:sp>
        <p:nvSpPr>
          <p:cNvPr id="79" name="TextShape 2"/>
          <p:cNvSpPr txBox="1"/>
          <p:nvPr/>
        </p:nvSpPr>
        <p:spPr>
          <a:xfrm>
            <a:off x="5303520" y="1645920"/>
            <a:ext cx="3958560" cy="2394000"/>
          </a:xfrm>
          <a:prstGeom prst="rect">
            <a:avLst/>
          </a:prstGeom>
          <a:noFill/>
          <a:ln>
            <a:noFill/>
          </a:ln>
        </p:spPr>
        <p:txBody>
          <a:bodyPr lIns="90000" tIns="45000" rIns="90000" bIns="45000">
            <a:noAutofit/>
          </a:bodyPr>
          <a:lstStyle/>
          <a:p>
            <a:r>
              <a:rPr lang="en-US" sz="1800" b="0" strike="noStrike" spc="-1" dirty="0">
                <a:latin typeface="Arial"/>
              </a:rPr>
              <a:t>Two or more traveling waves</a:t>
            </a:r>
          </a:p>
          <a:p>
            <a:r>
              <a:rPr lang="en-US" sz="1800" b="0" strike="noStrike" spc="-1" dirty="0">
                <a:latin typeface="Arial"/>
              </a:rPr>
              <a:t>meet in a medium that is confined </a:t>
            </a:r>
          </a:p>
          <a:p>
            <a:r>
              <a:rPr lang="en-US" sz="1800" b="0" strike="noStrike" spc="-1" dirty="0">
                <a:latin typeface="Arial"/>
              </a:rPr>
              <a:t>between two boundaries.</a:t>
            </a:r>
          </a:p>
          <a:p>
            <a:endParaRPr lang="en-US" sz="1800" b="0" strike="noStrike" spc="-1" dirty="0">
              <a:latin typeface="Arial"/>
            </a:endParaRPr>
          </a:p>
          <a:p>
            <a:r>
              <a:rPr lang="en-US" sz="1800" b="0" strike="noStrike" spc="-1" dirty="0">
                <a:latin typeface="Arial"/>
              </a:rPr>
              <a:t>Their amplitudes add and a pattern</a:t>
            </a:r>
          </a:p>
          <a:p>
            <a:r>
              <a:rPr lang="en-US" sz="1800" b="0" strike="noStrike" spc="-1" dirty="0">
                <a:latin typeface="Arial"/>
              </a:rPr>
              <a:t>results  (the envelope) whose nodes </a:t>
            </a:r>
          </a:p>
          <a:p>
            <a:r>
              <a:rPr lang="en-US" sz="1800" b="0" strike="noStrike" spc="-1" dirty="0">
                <a:latin typeface="Arial"/>
              </a:rPr>
              <a:t>and anti-nodes (maxima and zeroes) </a:t>
            </a:r>
          </a:p>
          <a:p>
            <a:r>
              <a:rPr lang="en-US" sz="1800" b="0" strike="noStrike" spc="-1" dirty="0">
                <a:latin typeface="Arial"/>
              </a:rPr>
              <a:t>do not move over time, although </a:t>
            </a:r>
          </a:p>
          <a:p>
            <a:r>
              <a:rPr lang="en-US" sz="1800" b="0" strike="noStrike" spc="-1" dirty="0">
                <a:latin typeface="Arial"/>
              </a:rPr>
              <a:t>its amplitude swells and diminishes.</a:t>
            </a:r>
          </a:p>
        </p:txBody>
      </p:sp>
      <p:pic>
        <p:nvPicPr>
          <p:cNvPr id="80" name="Picture 79"/>
          <p:cNvPicPr/>
          <p:nvPr/>
        </p:nvPicPr>
        <p:blipFill>
          <a:blip r:embed="rId3"/>
          <a:stretch/>
        </p:blipFill>
        <p:spPr>
          <a:xfrm>
            <a:off x="3636720" y="4389120"/>
            <a:ext cx="4044240" cy="1595520"/>
          </a:xfrm>
          <a:prstGeom prst="rect">
            <a:avLst/>
          </a:prstGeom>
          <a:ln>
            <a:noFill/>
          </a:ln>
        </p:spPr>
      </p:pic>
      <p:sp>
        <p:nvSpPr>
          <p:cNvPr id="81" name="TextShape 3"/>
          <p:cNvSpPr txBox="1"/>
          <p:nvPr/>
        </p:nvSpPr>
        <p:spPr>
          <a:xfrm>
            <a:off x="548640" y="4480560"/>
            <a:ext cx="2681640" cy="1114200"/>
          </a:xfrm>
          <a:prstGeom prst="rect">
            <a:avLst/>
          </a:prstGeom>
          <a:noFill/>
          <a:ln>
            <a:noFill/>
          </a:ln>
        </p:spPr>
        <p:txBody>
          <a:bodyPr lIns="90000" tIns="45000" rIns="90000" bIns="45000">
            <a:noAutofit/>
          </a:bodyPr>
          <a:lstStyle/>
          <a:p>
            <a:r>
              <a:rPr lang="en-US" sz="1800" b="0" strike="noStrike" spc="-1" dirty="0">
                <a:latin typeface="Arial"/>
              </a:rPr>
              <a:t>In the Bohr model of the </a:t>
            </a:r>
          </a:p>
          <a:p>
            <a:r>
              <a:rPr lang="en-US" sz="1800" b="0" strike="noStrike" spc="-1" dirty="0">
                <a:latin typeface="Arial"/>
              </a:rPr>
              <a:t>hydrogen atom, the e-</a:t>
            </a:r>
          </a:p>
          <a:p>
            <a:r>
              <a:rPr lang="en-US" sz="1800" b="0" strike="noStrike" spc="-1" dirty="0">
                <a:latin typeface="Arial"/>
              </a:rPr>
              <a:t>forms a standing wave</a:t>
            </a:r>
          </a:p>
          <a:p>
            <a:r>
              <a:rPr lang="en-US" sz="1800" b="0" strike="noStrike" spc="-1" dirty="0">
                <a:latin typeface="Arial"/>
              </a:rPr>
              <a:t>around the  nucleus.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1387</TotalTime>
  <Words>972</Words>
  <Application>Microsoft Office PowerPoint</Application>
  <PresentationFormat>On-screen Show (4:3)</PresentationFormat>
  <Paragraphs>140</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Microsoft YaHei</vt:lpstr>
      <vt:lpstr>Arial</vt:lpstr>
      <vt:lpstr>Calibri</vt:lpstr>
      <vt:lpstr>DejaVu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rudim</dc:creator>
  <dc:description/>
  <cp:lastModifiedBy>Rudiger Theodor Michalak</cp:lastModifiedBy>
  <cp:revision>138</cp:revision>
  <dcterms:created xsi:type="dcterms:W3CDTF">2010-09-14T15:12:09Z</dcterms:created>
  <dcterms:modified xsi:type="dcterms:W3CDTF">2025-03-14T16:43:36Z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University of Wyoming</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26</vt:i4>
  </property>
</Properties>
</file>